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1" r:id="rId3"/>
    <p:sldId id="257" r:id="rId4"/>
    <p:sldId id="258" r:id="rId5"/>
    <p:sldId id="279" r:id="rId6"/>
    <p:sldId id="280" r:id="rId7"/>
    <p:sldId id="278" r:id="rId8"/>
    <p:sldId id="265" r:id="rId9"/>
    <p:sldId id="266" r:id="rId10"/>
    <p:sldId id="268" r:id="rId11"/>
    <p:sldId id="269" r:id="rId12"/>
    <p:sldId id="270" r:id="rId13"/>
    <p:sldId id="272" r:id="rId14"/>
    <p:sldId id="273"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615" autoAdjust="0"/>
    <p:restoredTop sz="86441" autoAdjust="0"/>
  </p:normalViewPr>
  <p:slideViewPr>
    <p:cSldViewPr>
      <p:cViewPr varScale="1">
        <p:scale>
          <a:sx n="78" d="100"/>
          <a:sy n="78" d="100"/>
        </p:scale>
        <p:origin x="-1524" y="-84"/>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9F25D5-6F96-433A-BC18-0C8D7E28D74D}" type="datetimeFigureOut">
              <a:rPr lang="en-US" smtClean="0"/>
              <a:pPr/>
              <a:t>1/31/2019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EC5F26-F94F-4D43-8A9A-FE22754D029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EC5F26-F94F-4D43-8A9A-FE22754D029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D259D3-5767-4AE4-ADEF-CF7D7CBFBCF4}" type="datetimeFigureOut">
              <a:rPr lang="en-US" smtClean="0"/>
              <a:pPr/>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353E7-78D0-448C-A361-642395A7CB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259D3-5767-4AE4-ADEF-CF7D7CBFBCF4}" type="datetimeFigureOut">
              <a:rPr lang="en-US" smtClean="0"/>
              <a:pPr/>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353E7-78D0-448C-A361-642395A7CB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259D3-5767-4AE4-ADEF-CF7D7CBFBCF4}" type="datetimeFigureOut">
              <a:rPr lang="en-US" smtClean="0"/>
              <a:pPr/>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353E7-78D0-448C-A361-642395A7CB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259D3-5767-4AE4-ADEF-CF7D7CBFBCF4}" type="datetimeFigureOut">
              <a:rPr lang="en-US" smtClean="0"/>
              <a:pPr/>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353E7-78D0-448C-A361-642395A7CB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D259D3-5767-4AE4-ADEF-CF7D7CBFBCF4}" type="datetimeFigureOut">
              <a:rPr lang="en-US" smtClean="0"/>
              <a:pPr/>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353E7-78D0-448C-A361-642395A7CBA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D259D3-5767-4AE4-ADEF-CF7D7CBFBCF4}" type="datetimeFigureOut">
              <a:rPr lang="en-US" smtClean="0"/>
              <a:pPr/>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353E7-78D0-448C-A361-642395A7CB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D259D3-5767-4AE4-ADEF-CF7D7CBFBCF4}" type="datetimeFigureOut">
              <a:rPr lang="en-US" smtClean="0"/>
              <a:pPr/>
              <a:t>1/31/2019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E353E7-78D0-448C-A361-642395A7CB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D259D3-5767-4AE4-ADEF-CF7D7CBFBCF4}" type="datetimeFigureOut">
              <a:rPr lang="en-US" smtClean="0"/>
              <a:pPr/>
              <a:t>1/31/2019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E353E7-78D0-448C-A361-642395A7CB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D259D3-5767-4AE4-ADEF-CF7D7CBFBCF4}" type="datetimeFigureOut">
              <a:rPr lang="en-US" smtClean="0"/>
              <a:pPr/>
              <a:t>1/31/2019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E353E7-78D0-448C-A361-642395A7CB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D259D3-5767-4AE4-ADEF-CF7D7CBFBCF4}" type="datetimeFigureOut">
              <a:rPr lang="en-US" smtClean="0"/>
              <a:pPr/>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353E7-78D0-448C-A361-642395A7CB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D259D3-5767-4AE4-ADEF-CF7D7CBFBCF4}" type="datetimeFigureOut">
              <a:rPr lang="en-US" smtClean="0"/>
              <a:pPr/>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353E7-78D0-448C-A361-642395A7CB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259D3-5767-4AE4-ADEF-CF7D7CBFBCF4}" type="datetimeFigureOut">
              <a:rPr lang="en-US" smtClean="0"/>
              <a:pPr/>
              <a:t>1/31/2019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E353E7-78D0-448C-A361-642395A7CB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2743200"/>
          </a:xfrm>
        </p:spPr>
        <p:txBody>
          <a:bodyPr>
            <a:normAutofit/>
          </a:bodyPr>
          <a:lstStyle/>
          <a:p>
            <a:r>
              <a:rPr lang="hi-IN" sz="6000" smtClean="0"/>
              <a:t>कविवर जयशंकर </a:t>
            </a:r>
            <a:r>
              <a:rPr lang="hi-IN" sz="6000" dirty="0" smtClean="0"/>
              <a:t>प्रसाद</a:t>
            </a:r>
            <a:endParaRPr lang="en-US" dirty="0"/>
          </a:p>
        </p:txBody>
      </p:sp>
      <p:sp>
        <p:nvSpPr>
          <p:cNvPr id="3" name="Subtitle 2"/>
          <p:cNvSpPr>
            <a:spLocks noGrp="1"/>
          </p:cNvSpPr>
          <p:nvPr>
            <p:ph type="subTitle" idx="1"/>
          </p:nvPr>
        </p:nvSpPr>
        <p:spPr>
          <a:xfrm>
            <a:off x="1371600" y="4038600"/>
            <a:ext cx="6400800" cy="2362200"/>
          </a:xfrm>
        </p:spPr>
        <p:txBody>
          <a:bodyPr/>
          <a:lstStyle/>
          <a:p>
            <a:r>
              <a:rPr lang="hi-IN" dirty="0" smtClean="0">
                <a:solidFill>
                  <a:srgbClr val="FF0000"/>
                </a:solidFill>
                <a:latin typeface="Arial Unicode MS" pitchFamily="34" charset="-128"/>
                <a:ea typeface="Arial Unicode MS" pitchFamily="34" charset="-128"/>
                <a:cs typeface="Arial Unicode MS" pitchFamily="34" charset="-128"/>
              </a:rPr>
              <a:t>लिली देबबर्मा</a:t>
            </a:r>
          </a:p>
          <a:p>
            <a:r>
              <a:rPr lang="hi-IN" dirty="0" smtClean="0">
                <a:solidFill>
                  <a:srgbClr val="FF0000"/>
                </a:solidFill>
                <a:latin typeface="Arial Unicode MS" pitchFamily="34" charset="-128"/>
                <a:ea typeface="Arial Unicode MS" pitchFamily="34" charset="-128"/>
                <a:cs typeface="Arial Unicode MS" pitchFamily="34" charset="-128"/>
              </a:rPr>
              <a:t>सह-प्राध्यापक</a:t>
            </a:r>
          </a:p>
          <a:p>
            <a:r>
              <a:rPr lang="hi-IN" dirty="0" smtClean="0">
                <a:solidFill>
                  <a:srgbClr val="FF0000"/>
                </a:solidFill>
                <a:latin typeface="Arial Unicode MS" pitchFamily="34" charset="-128"/>
                <a:ea typeface="Arial Unicode MS" pitchFamily="34" charset="-128"/>
                <a:cs typeface="Arial Unicode MS" pitchFamily="34" charset="-128"/>
              </a:rPr>
              <a:t>हिन्दी विभाग, वीमेंस कॉलेज, अगरतला</a:t>
            </a:r>
            <a:endParaRPr lang="en-US" dirty="0">
              <a:solidFill>
                <a:srgbClr val="FF0000"/>
              </a:solidFill>
              <a:latin typeface="Arial Unicode MS" pitchFamily="34" charset="-128"/>
              <a:ea typeface="Arial Unicode MS" pitchFamily="34" charset="-128"/>
              <a:cs typeface="Arial Unicode MS" pitchFamily="34" charset="-128"/>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85000" lnSpcReduction="10000"/>
          </a:bodyPr>
          <a:lstStyle/>
          <a:p>
            <a:pPr>
              <a:buNone/>
            </a:pPr>
            <a:r>
              <a:rPr lang="hi-IN" dirty="0" smtClean="0"/>
              <a:t>नयनों की नीलम की घाटी</a:t>
            </a:r>
            <a:endParaRPr lang="en-US" dirty="0" smtClean="0"/>
          </a:p>
          <a:p>
            <a:pPr>
              <a:buNone/>
            </a:pPr>
            <a:r>
              <a:rPr lang="hi-IN" dirty="0" smtClean="0"/>
              <a:t>जिस रस घन से छा जाती हो</a:t>
            </a:r>
            <a:r>
              <a:rPr lang="en-IN" dirty="0" smtClean="0"/>
              <a:t>,</a:t>
            </a:r>
            <a:endParaRPr lang="en-US" dirty="0" smtClean="0"/>
          </a:p>
          <a:p>
            <a:pPr>
              <a:buNone/>
            </a:pPr>
            <a:r>
              <a:rPr lang="hi-IN" dirty="0" smtClean="0"/>
              <a:t>वह कौंध कि जिससे अंतर की</a:t>
            </a:r>
            <a:endParaRPr lang="en-US" dirty="0" smtClean="0"/>
          </a:p>
          <a:p>
            <a:pPr>
              <a:buNone/>
            </a:pPr>
            <a:r>
              <a:rPr lang="hi-IN" dirty="0" smtClean="0"/>
              <a:t>शीतलता ठंडक पाती हो</a:t>
            </a:r>
            <a:r>
              <a:rPr lang="en-IN" dirty="0" smtClean="0"/>
              <a:t>|</a:t>
            </a:r>
            <a:endParaRPr lang="en-US" dirty="0" smtClean="0"/>
          </a:p>
          <a:p>
            <a:pPr>
              <a:buNone/>
            </a:pPr>
            <a:endParaRPr lang="en-US" dirty="0" smtClean="0"/>
          </a:p>
          <a:p>
            <a:pPr>
              <a:buNone/>
            </a:pPr>
            <a:r>
              <a:rPr lang="hi-IN" dirty="0" smtClean="0"/>
              <a:t>हिल्लोल भरा हो ऋतुपति का</a:t>
            </a:r>
            <a:endParaRPr lang="en-US" dirty="0" smtClean="0"/>
          </a:p>
          <a:p>
            <a:pPr>
              <a:buNone/>
            </a:pPr>
            <a:r>
              <a:rPr lang="hi-IN" dirty="0" smtClean="0"/>
              <a:t>गोधूली की सी ममता हो</a:t>
            </a:r>
            <a:r>
              <a:rPr lang="en-IN" dirty="0" smtClean="0"/>
              <a:t>,</a:t>
            </a:r>
            <a:endParaRPr lang="en-US" dirty="0" smtClean="0"/>
          </a:p>
          <a:p>
            <a:pPr>
              <a:buNone/>
            </a:pPr>
            <a:r>
              <a:rPr lang="hi-IN" dirty="0" smtClean="0"/>
              <a:t>जागरण प्रात</a:t>
            </a:r>
            <a:r>
              <a:rPr lang="en-IN" dirty="0" smtClean="0"/>
              <a:t>-</a:t>
            </a:r>
            <a:r>
              <a:rPr lang="hi-IN" dirty="0" smtClean="0"/>
              <a:t>सा हँसता हो</a:t>
            </a:r>
            <a:endParaRPr lang="en-US" dirty="0" smtClean="0"/>
          </a:p>
          <a:p>
            <a:pPr>
              <a:buNone/>
            </a:pPr>
            <a:r>
              <a:rPr lang="hi-IN" dirty="0" smtClean="0"/>
              <a:t>जिसमें मध्याह्न निखरता हो</a:t>
            </a:r>
            <a:r>
              <a:rPr lang="en-IN" dirty="0" smtClean="0"/>
              <a:t>|</a:t>
            </a:r>
            <a:endParaRPr lang="en-US" dirty="0" smtClean="0"/>
          </a:p>
          <a:p>
            <a:pPr>
              <a:buNone/>
            </a:pPr>
            <a:r>
              <a:rPr lang="en-IN" dirty="0" smtClean="0"/>
              <a:t/>
            </a:r>
            <a:br>
              <a:rPr lang="en-IN" dirty="0" smtClean="0"/>
            </a:br>
            <a:endParaRPr lang="en-US" dirty="0" smtClean="0"/>
          </a:p>
        </p:txBody>
      </p:sp>
      <p:sp>
        <p:nvSpPr>
          <p:cNvPr id="5" name="Content Placeholder 4"/>
          <p:cNvSpPr>
            <a:spLocks noGrp="1"/>
          </p:cNvSpPr>
          <p:nvPr>
            <p:ph sz="half" idx="2"/>
          </p:nvPr>
        </p:nvSpPr>
        <p:spPr/>
        <p:txBody>
          <a:bodyPr>
            <a:normAutofit fontScale="85000" lnSpcReduction="10000"/>
          </a:bodyPr>
          <a:lstStyle/>
          <a:p>
            <a:pPr>
              <a:buNone/>
            </a:pPr>
            <a:r>
              <a:rPr lang="hi-IN" dirty="0" smtClean="0"/>
              <a:t>हो चकित निकल आई</a:t>
            </a:r>
            <a:endParaRPr lang="en-US" dirty="0" smtClean="0"/>
          </a:p>
          <a:p>
            <a:pPr>
              <a:buNone/>
            </a:pPr>
            <a:r>
              <a:rPr lang="hi-IN" dirty="0" smtClean="0"/>
              <a:t>सहसा जो अपने प्राची के घर से</a:t>
            </a:r>
            <a:r>
              <a:rPr lang="en-IN" dirty="0" smtClean="0"/>
              <a:t>,</a:t>
            </a:r>
            <a:endParaRPr lang="en-US" dirty="0" smtClean="0"/>
          </a:p>
          <a:p>
            <a:pPr>
              <a:buNone/>
            </a:pPr>
            <a:r>
              <a:rPr lang="hi-IN" dirty="0" smtClean="0"/>
              <a:t>उस नवल चंद्रिका</a:t>
            </a:r>
            <a:r>
              <a:rPr lang="en-IN" dirty="0" smtClean="0"/>
              <a:t>-</a:t>
            </a:r>
            <a:r>
              <a:rPr lang="hi-IN" dirty="0" smtClean="0"/>
              <a:t>से बिछले जो</a:t>
            </a:r>
            <a:endParaRPr lang="en-US" dirty="0" smtClean="0"/>
          </a:p>
          <a:p>
            <a:pPr>
              <a:buNone/>
            </a:pPr>
            <a:r>
              <a:rPr lang="hi-IN" dirty="0" smtClean="0"/>
              <a:t>मानस की लहरों पर</a:t>
            </a:r>
            <a:r>
              <a:rPr lang="en-IN" dirty="0" smtClean="0"/>
              <a:t>-</a:t>
            </a:r>
            <a:r>
              <a:rPr lang="hi-IN" dirty="0" smtClean="0"/>
              <a:t>से</a:t>
            </a:r>
            <a:r>
              <a:rPr lang="en-IN"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sz="half" idx="1"/>
          </p:nvPr>
        </p:nvSpPr>
        <p:spPr/>
        <p:txBody>
          <a:bodyPr>
            <a:normAutofit fontScale="92500" lnSpcReduction="10000"/>
          </a:bodyPr>
          <a:lstStyle/>
          <a:p>
            <a:pPr>
              <a:buNone/>
            </a:pPr>
            <a:r>
              <a:rPr lang="hi-IN" dirty="0" smtClean="0"/>
              <a:t>फूलों की कोमल पंखुडियाँ</a:t>
            </a:r>
            <a:endParaRPr lang="en-US" dirty="0" smtClean="0"/>
          </a:p>
          <a:p>
            <a:pPr>
              <a:buNone/>
            </a:pPr>
            <a:r>
              <a:rPr lang="hi-IN" dirty="0" smtClean="0"/>
              <a:t>बिखरें जिसके अभिनंदन में</a:t>
            </a:r>
            <a:r>
              <a:rPr lang="en-IN" dirty="0" smtClean="0"/>
              <a:t>,</a:t>
            </a:r>
            <a:endParaRPr lang="en-US" dirty="0" smtClean="0"/>
          </a:p>
          <a:p>
            <a:pPr>
              <a:buNone/>
            </a:pPr>
            <a:r>
              <a:rPr lang="hi-IN" dirty="0" smtClean="0"/>
              <a:t>मकरंद मिलाती हों अपना</a:t>
            </a:r>
            <a:endParaRPr lang="en-US" dirty="0" smtClean="0"/>
          </a:p>
          <a:p>
            <a:pPr>
              <a:buNone/>
            </a:pPr>
            <a:r>
              <a:rPr lang="hi-IN" dirty="0" smtClean="0"/>
              <a:t>स्वागत के कुंकुम चंदन में</a:t>
            </a:r>
            <a:r>
              <a:rPr lang="en-IN" dirty="0" smtClean="0"/>
              <a:t>|</a:t>
            </a:r>
            <a:endParaRPr lang="en-US" dirty="0" smtClean="0"/>
          </a:p>
          <a:p>
            <a:pPr>
              <a:buNone/>
            </a:pPr>
            <a:endParaRPr lang="en-US" dirty="0" smtClean="0"/>
          </a:p>
          <a:p>
            <a:pPr>
              <a:buNone/>
            </a:pPr>
            <a:r>
              <a:rPr lang="hi-IN" dirty="0" smtClean="0"/>
              <a:t>कोमल किसलय मर्मर</a:t>
            </a:r>
            <a:r>
              <a:rPr lang="en-IN" dirty="0" smtClean="0"/>
              <a:t>-</a:t>
            </a:r>
            <a:r>
              <a:rPr lang="hi-IN" dirty="0" smtClean="0"/>
              <a:t>रव</a:t>
            </a:r>
            <a:r>
              <a:rPr lang="en-IN" dirty="0" smtClean="0"/>
              <a:t>-</a:t>
            </a:r>
            <a:r>
              <a:rPr lang="hi-IN" dirty="0" smtClean="0"/>
              <a:t>से</a:t>
            </a:r>
            <a:endParaRPr lang="en-US" dirty="0" smtClean="0"/>
          </a:p>
          <a:p>
            <a:pPr>
              <a:buNone/>
            </a:pPr>
            <a:r>
              <a:rPr lang="hi-IN" dirty="0" smtClean="0"/>
              <a:t>जिसका जयघोष सुनाते हों</a:t>
            </a:r>
            <a:r>
              <a:rPr lang="en-IN" dirty="0" smtClean="0"/>
              <a:t>,</a:t>
            </a:r>
            <a:endParaRPr lang="en-US" dirty="0" smtClean="0"/>
          </a:p>
          <a:p>
            <a:pPr>
              <a:buNone/>
            </a:pPr>
            <a:r>
              <a:rPr lang="hi-IN" dirty="0" smtClean="0"/>
              <a:t>जिसमें दुख</a:t>
            </a:r>
            <a:r>
              <a:rPr lang="en-IN" dirty="0" smtClean="0"/>
              <a:t>-</a:t>
            </a:r>
            <a:r>
              <a:rPr lang="hi-IN" dirty="0" smtClean="0"/>
              <a:t>सुख मिलकर</a:t>
            </a:r>
            <a:endParaRPr lang="en-US" dirty="0" smtClean="0"/>
          </a:p>
          <a:p>
            <a:pPr>
              <a:buNone/>
            </a:pPr>
            <a:r>
              <a:rPr lang="hi-IN" dirty="0" smtClean="0"/>
              <a:t>मन के उत्सव आनंद मनाते</a:t>
            </a:r>
            <a:r>
              <a:rPr lang="en-US" dirty="0" smtClean="0"/>
              <a:t> </a:t>
            </a:r>
            <a:r>
              <a:rPr lang="hi-IN" dirty="0" smtClean="0"/>
              <a:t>हों</a:t>
            </a:r>
            <a:r>
              <a:rPr lang="en-IN" dirty="0" smtClean="0"/>
              <a:t>|</a:t>
            </a:r>
            <a:endParaRPr lang="en-US" dirty="0" smtClean="0"/>
          </a:p>
          <a:p>
            <a:endParaRPr lang="en-US" dirty="0"/>
          </a:p>
        </p:txBody>
      </p:sp>
      <p:sp>
        <p:nvSpPr>
          <p:cNvPr id="4" name="Content Placeholder 3"/>
          <p:cNvSpPr>
            <a:spLocks noGrp="1"/>
          </p:cNvSpPr>
          <p:nvPr>
            <p:ph sz="half" idx="2"/>
          </p:nvPr>
        </p:nvSpPr>
        <p:spPr/>
        <p:txBody>
          <a:bodyPr>
            <a:normAutofit fontScale="92500" lnSpcReduction="10000"/>
          </a:bodyPr>
          <a:lstStyle/>
          <a:p>
            <a:pPr>
              <a:buNone/>
            </a:pPr>
            <a:r>
              <a:rPr lang="hi-IN" dirty="0" smtClean="0"/>
              <a:t>उज्ज्वल वरदान चेतना का</a:t>
            </a:r>
            <a:endParaRPr lang="en-US" dirty="0" smtClean="0"/>
          </a:p>
          <a:p>
            <a:pPr>
              <a:buNone/>
            </a:pPr>
            <a:r>
              <a:rPr lang="hi-IN" dirty="0" smtClean="0"/>
              <a:t>सौंदर्य जिसे सब कहते हैं।</a:t>
            </a:r>
            <a:endParaRPr lang="en-US" dirty="0" smtClean="0"/>
          </a:p>
          <a:p>
            <a:pPr>
              <a:buNone/>
            </a:pPr>
            <a:r>
              <a:rPr lang="hi-IN" dirty="0" smtClean="0"/>
              <a:t>जिसमें अनंत अभिलाषा के</a:t>
            </a:r>
            <a:endParaRPr lang="en-US" dirty="0" smtClean="0"/>
          </a:p>
          <a:p>
            <a:pPr>
              <a:buNone/>
            </a:pPr>
            <a:r>
              <a:rPr lang="hi-IN" dirty="0" smtClean="0"/>
              <a:t>सपने सब जगते रहते हैं।</a:t>
            </a:r>
            <a:endParaRPr lang="en-US" dirty="0" smtClean="0"/>
          </a:p>
          <a:p>
            <a:endParaRPr lang="en-US" dirty="0" smtClean="0"/>
          </a:p>
          <a:p>
            <a:pPr>
              <a:buNone/>
            </a:pPr>
            <a:r>
              <a:rPr lang="hi-IN" dirty="0" smtClean="0"/>
              <a:t>मैं उसी चपल की धात्री हूँ</a:t>
            </a:r>
            <a:r>
              <a:rPr lang="en-IN" dirty="0" smtClean="0"/>
              <a:t>,</a:t>
            </a:r>
            <a:endParaRPr lang="en-US" dirty="0" smtClean="0"/>
          </a:p>
          <a:p>
            <a:pPr>
              <a:buNone/>
            </a:pPr>
            <a:r>
              <a:rPr lang="hi-IN" dirty="0" smtClean="0"/>
              <a:t>गौरव महिमा हूँ सिखलाती</a:t>
            </a:r>
            <a:r>
              <a:rPr lang="en-IN" dirty="0" smtClean="0"/>
              <a:t>,</a:t>
            </a:r>
            <a:endParaRPr lang="en-US" dirty="0" smtClean="0"/>
          </a:p>
          <a:p>
            <a:pPr>
              <a:buNone/>
            </a:pPr>
            <a:r>
              <a:rPr lang="hi-IN" dirty="0" smtClean="0"/>
              <a:t>ठोकर जो लगने वाली है</a:t>
            </a:r>
            <a:endParaRPr lang="en-US" dirty="0" smtClean="0"/>
          </a:p>
          <a:p>
            <a:pPr>
              <a:buNone/>
            </a:pPr>
            <a:r>
              <a:rPr lang="hi-IN" dirty="0" smtClean="0"/>
              <a:t>उसको धीरे से समझाती</a:t>
            </a:r>
            <a:r>
              <a:rPr lang="en-IN"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70000" lnSpcReduction="20000"/>
          </a:bodyPr>
          <a:lstStyle/>
          <a:p>
            <a:pPr>
              <a:buNone/>
            </a:pPr>
            <a:r>
              <a:rPr lang="hi-IN" dirty="0" smtClean="0"/>
              <a:t>मैं देव</a:t>
            </a:r>
            <a:r>
              <a:rPr lang="en-IN" dirty="0" smtClean="0"/>
              <a:t>-</a:t>
            </a:r>
            <a:r>
              <a:rPr lang="hi-IN" dirty="0" smtClean="0"/>
              <a:t>सृष्टि की रति</a:t>
            </a:r>
            <a:r>
              <a:rPr lang="en-IN" dirty="0" smtClean="0"/>
              <a:t>-</a:t>
            </a:r>
            <a:r>
              <a:rPr lang="hi-IN" dirty="0" smtClean="0"/>
              <a:t>रानी</a:t>
            </a:r>
            <a:endParaRPr lang="en-US" dirty="0" smtClean="0"/>
          </a:p>
          <a:p>
            <a:pPr>
              <a:buNone/>
            </a:pPr>
            <a:r>
              <a:rPr lang="hi-IN" dirty="0" smtClean="0"/>
              <a:t>निज पंचबाण से वंचित हो</a:t>
            </a:r>
            <a:r>
              <a:rPr lang="en-IN" dirty="0" smtClean="0"/>
              <a:t>,</a:t>
            </a:r>
            <a:endParaRPr lang="en-US" dirty="0" smtClean="0"/>
          </a:p>
          <a:p>
            <a:pPr>
              <a:buNone/>
            </a:pPr>
            <a:r>
              <a:rPr lang="hi-IN" dirty="0" smtClean="0"/>
              <a:t>बन आवर्जना</a:t>
            </a:r>
            <a:r>
              <a:rPr lang="en-IN" dirty="0" smtClean="0"/>
              <a:t>-</a:t>
            </a:r>
            <a:r>
              <a:rPr lang="hi-IN" dirty="0" smtClean="0"/>
              <a:t>मूर्त्ति दीना</a:t>
            </a:r>
            <a:endParaRPr lang="en-US" dirty="0" smtClean="0"/>
          </a:p>
          <a:p>
            <a:pPr>
              <a:buNone/>
            </a:pPr>
            <a:r>
              <a:rPr lang="hi-IN" dirty="0" smtClean="0"/>
              <a:t>अपनी अतृप्ति</a:t>
            </a:r>
            <a:r>
              <a:rPr lang="en-IN" dirty="0" smtClean="0"/>
              <a:t>-</a:t>
            </a:r>
            <a:r>
              <a:rPr lang="hi-IN" dirty="0" smtClean="0"/>
              <a:t>सी संचित हो</a:t>
            </a:r>
            <a:r>
              <a:rPr lang="en-US" dirty="0" smtClean="0"/>
              <a:t>|</a:t>
            </a:r>
          </a:p>
          <a:p>
            <a:pPr>
              <a:buNone/>
            </a:pPr>
            <a:endParaRPr lang="en-IN" dirty="0" smtClean="0"/>
          </a:p>
          <a:p>
            <a:pPr>
              <a:buNone/>
            </a:pPr>
            <a:r>
              <a:rPr lang="hi-IN" dirty="0" smtClean="0"/>
              <a:t>अवशिष्ट रह गई अनुभव में</a:t>
            </a:r>
            <a:endParaRPr lang="en-US" dirty="0" smtClean="0"/>
          </a:p>
          <a:p>
            <a:pPr>
              <a:buNone/>
            </a:pPr>
            <a:r>
              <a:rPr lang="hi-IN" dirty="0" smtClean="0"/>
              <a:t>अपनी अतीत असफलता</a:t>
            </a:r>
            <a:r>
              <a:rPr lang="en-IN" dirty="0" smtClean="0"/>
              <a:t>-</a:t>
            </a:r>
            <a:r>
              <a:rPr lang="hi-IN" dirty="0" smtClean="0"/>
              <a:t>सी</a:t>
            </a:r>
            <a:r>
              <a:rPr lang="en-IN" dirty="0" smtClean="0"/>
              <a:t>,</a:t>
            </a:r>
            <a:endParaRPr lang="en-US" dirty="0" smtClean="0"/>
          </a:p>
          <a:p>
            <a:pPr>
              <a:buNone/>
            </a:pPr>
            <a:r>
              <a:rPr lang="hi-IN" dirty="0" smtClean="0"/>
              <a:t>लीला विलास की खेद</a:t>
            </a:r>
            <a:r>
              <a:rPr lang="en-IN" dirty="0" smtClean="0"/>
              <a:t>-</a:t>
            </a:r>
            <a:r>
              <a:rPr lang="hi-IN" dirty="0" smtClean="0"/>
              <a:t>भरी</a:t>
            </a:r>
            <a:endParaRPr lang="en-US" dirty="0" smtClean="0"/>
          </a:p>
          <a:p>
            <a:pPr>
              <a:buNone/>
            </a:pPr>
            <a:r>
              <a:rPr lang="hi-IN" dirty="0" smtClean="0"/>
              <a:t>अवसादमयी श्रम</a:t>
            </a:r>
            <a:r>
              <a:rPr lang="en-IN" dirty="0" smtClean="0"/>
              <a:t>-</a:t>
            </a:r>
            <a:r>
              <a:rPr lang="hi-IN" dirty="0" smtClean="0"/>
              <a:t>दलिता</a:t>
            </a:r>
            <a:r>
              <a:rPr lang="en-IN" dirty="0" smtClean="0"/>
              <a:t>-</a:t>
            </a:r>
            <a:r>
              <a:rPr lang="hi-IN" dirty="0" smtClean="0"/>
              <a:t>सी</a:t>
            </a:r>
            <a:r>
              <a:rPr lang="en-IN" dirty="0" smtClean="0"/>
              <a:t>|</a:t>
            </a:r>
            <a:endParaRPr lang="en-US" dirty="0" smtClean="0"/>
          </a:p>
          <a:p>
            <a:pPr>
              <a:buNone/>
            </a:pPr>
            <a:r>
              <a:rPr lang="en-IN" dirty="0" smtClean="0"/>
              <a:t/>
            </a:r>
            <a:br>
              <a:rPr lang="en-IN" dirty="0" smtClean="0"/>
            </a:br>
            <a:endParaRPr lang="en-US" dirty="0" smtClean="0"/>
          </a:p>
        </p:txBody>
      </p:sp>
      <p:sp>
        <p:nvSpPr>
          <p:cNvPr id="5" name="Content Placeholder 4"/>
          <p:cNvSpPr>
            <a:spLocks noGrp="1"/>
          </p:cNvSpPr>
          <p:nvPr>
            <p:ph sz="half" idx="2"/>
          </p:nvPr>
        </p:nvSpPr>
        <p:spPr/>
        <p:txBody>
          <a:bodyPr>
            <a:normAutofit fontScale="70000" lnSpcReduction="20000"/>
          </a:bodyPr>
          <a:lstStyle/>
          <a:p>
            <a:pPr>
              <a:buNone/>
            </a:pPr>
            <a:r>
              <a:rPr lang="hi-IN" dirty="0" smtClean="0"/>
              <a:t>मैं रति की प्रतिकृति लज्जा हूँ</a:t>
            </a:r>
            <a:endParaRPr lang="en-US" dirty="0" smtClean="0"/>
          </a:p>
          <a:p>
            <a:pPr>
              <a:buNone/>
            </a:pPr>
            <a:r>
              <a:rPr lang="hi-IN" dirty="0" smtClean="0"/>
              <a:t>मैं शालीनता सिखाती हूँ</a:t>
            </a:r>
            <a:r>
              <a:rPr lang="en-IN" dirty="0" smtClean="0"/>
              <a:t>,</a:t>
            </a:r>
            <a:endParaRPr lang="en-US" dirty="0" smtClean="0"/>
          </a:p>
          <a:p>
            <a:pPr>
              <a:buNone/>
            </a:pPr>
            <a:r>
              <a:rPr lang="hi-IN" dirty="0" smtClean="0"/>
              <a:t>मतवाली सुंदरता पग में</a:t>
            </a:r>
            <a:endParaRPr lang="en-US" dirty="0" smtClean="0"/>
          </a:p>
          <a:p>
            <a:pPr>
              <a:buNone/>
            </a:pPr>
            <a:r>
              <a:rPr lang="hi-IN" dirty="0" smtClean="0"/>
              <a:t>नूपुर सी लिपट मनाती हूँ</a:t>
            </a:r>
            <a:r>
              <a:rPr lang="en-IN" dirty="0" smtClean="0"/>
              <a:t>|</a:t>
            </a:r>
            <a:endParaRPr lang="en-US" dirty="0" smtClean="0"/>
          </a:p>
          <a:p>
            <a:pPr>
              <a:buNone/>
            </a:pPr>
            <a:endParaRPr lang="en-US" dirty="0" smtClean="0"/>
          </a:p>
          <a:p>
            <a:pPr>
              <a:buNone/>
            </a:pPr>
            <a:r>
              <a:rPr lang="hi-IN" dirty="0" smtClean="0"/>
              <a:t>लाली बन सरल कपोलों में</a:t>
            </a:r>
            <a:endParaRPr lang="en-US" dirty="0" smtClean="0"/>
          </a:p>
          <a:p>
            <a:pPr>
              <a:buNone/>
            </a:pPr>
            <a:r>
              <a:rPr lang="hi-IN" dirty="0" smtClean="0"/>
              <a:t>आँखों में अंजन सी लगती</a:t>
            </a:r>
            <a:r>
              <a:rPr lang="en-IN" dirty="0" smtClean="0"/>
              <a:t>,</a:t>
            </a:r>
            <a:endParaRPr lang="en-US" dirty="0" smtClean="0"/>
          </a:p>
          <a:p>
            <a:pPr>
              <a:buNone/>
            </a:pPr>
            <a:r>
              <a:rPr lang="hi-IN" dirty="0" smtClean="0"/>
              <a:t>कुंचित अलकों सी घुंघराली</a:t>
            </a:r>
            <a:endParaRPr lang="en-US" dirty="0" smtClean="0"/>
          </a:p>
          <a:p>
            <a:pPr>
              <a:buNone/>
            </a:pPr>
            <a:r>
              <a:rPr lang="hi-IN" dirty="0" smtClean="0"/>
              <a:t>मन की मरोर बनकर जगती</a:t>
            </a:r>
            <a:r>
              <a:rPr lang="en-IN" dirty="0" smtClean="0"/>
              <a:t>|</a:t>
            </a:r>
            <a:endParaRPr lang="en-US" dirty="0" smtClean="0"/>
          </a:p>
          <a:p>
            <a:endParaRPr lang="en-IN" dirty="0" smtClean="0"/>
          </a:p>
          <a:p>
            <a:pPr>
              <a:buNone/>
            </a:pPr>
            <a:r>
              <a:rPr lang="hi-IN" dirty="0" smtClean="0"/>
              <a:t>चंचल किशोर सुंदरता की मैं</a:t>
            </a:r>
            <a:endParaRPr lang="en-US" dirty="0" smtClean="0"/>
          </a:p>
          <a:p>
            <a:pPr>
              <a:buNone/>
            </a:pPr>
            <a:r>
              <a:rPr lang="hi-IN" dirty="0" smtClean="0"/>
              <a:t>करती रहती रखवाली</a:t>
            </a:r>
            <a:r>
              <a:rPr lang="en-IN" dirty="0" smtClean="0"/>
              <a:t>,</a:t>
            </a:r>
            <a:endParaRPr lang="en-US" dirty="0" smtClean="0"/>
          </a:p>
          <a:p>
            <a:pPr>
              <a:buNone/>
            </a:pPr>
            <a:r>
              <a:rPr lang="hi-IN" dirty="0" smtClean="0"/>
              <a:t>मैं वह हलकी सी मसलन हूँ</a:t>
            </a:r>
            <a:endParaRPr lang="en-US" dirty="0" smtClean="0"/>
          </a:p>
          <a:p>
            <a:pPr>
              <a:buNone/>
            </a:pPr>
            <a:r>
              <a:rPr lang="hi-IN" dirty="0" smtClean="0"/>
              <a:t>जो बनती कानों की लाली।</a:t>
            </a:r>
            <a:r>
              <a:rPr lang="en-IN"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92500" lnSpcReduction="10000"/>
          </a:bodyPr>
          <a:lstStyle/>
          <a:p>
            <a:pPr>
              <a:buNone/>
            </a:pPr>
            <a:r>
              <a:rPr lang="en-IN" dirty="0" smtClean="0"/>
              <a:t>"</a:t>
            </a:r>
            <a:r>
              <a:rPr lang="hi-IN" dirty="0" smtClean="0"/>
              <a:t>हाँ</a:t>
            </a:r>
            <a:r>
              <a:rPr lang="en-IN" dirty="0" smtClean="0"/>
              <a:t>, </a:t>
            </a:r>
            <a:r>
              <a:rPr lang="hi-IN" dirty="0" smtClean="0"/>
              <a:t>ठीक</a:t>
            </a:r>
            <a:r>
              <a:rPr lang="en-IN" dirty="0" smtClean="0"/>
              <a:t>, </a:t>
            </a:r>
            <a:r>
              <a:rPr lang="hi-IN" dirty="0" smtClean="0"/>
              <a:t>परंतु बताओगी</a:t>
            </a:r>
            <a:endParaRPr lang="en-US" dirty="0" smtClean="0"/>
          </a:p>
          <a:p>
            <a:pPr>
              <a:buNone/>
            </a:pPr>
            <a:r>
              <a:rPr lang="hi-IN" dirty="0" smtClean="0"/>
              <a:t>मेरे जीवन का पथ क्या है</a:t>
            </a:r>
            <a:r>
              <a:rPr lang="en-IN" dirty="0" smtClean="0"/>
              <a:t>?</a:t>
            </a:r>
            <a:endParaRPr lang="en-US" dirty="0" smtClean="0"/>
          </a:p>
          <a:p>
            <a:pPr>
              <a:buNone/>
            </a:pPr>
            <a:r>
              <a:rPr lang="hi-IN" dirty="0" smtClean="0"/>
              <a:t>इस निविड़ निशा में संसृति की</a:t>
            </a:r>
            <a:endParaRPr lang="en-US" dirty="0" smtClean="0"/>
          </a:p>
          <a:p>
            <a:pPr>
              <a:buNone/>
            </a:pPr>
            <a:r>
              <a:rPr lang="hi-IN" dirty="0" smtClean="0"/>
              <a:t>आलोकमयी रेखा क्या है</a:t>
            </a:r>
            <a:r>
              <a:rPr lang="en-IN" dirty="0" smtClean="0"/>
              <a:t>?</a:t>
            </a:r>
            <a:endParaRPr lang="en-US" dirty="0" smtClean="0"/>
          </a:p>
          <a:p>
            <a:pPr>
              <a:buNone/>
            </a:pPr>
            <a:endParaRPr lang="en-US" dirty="0" smtClean="0"/>
          </a:p>
          <a:p>
            <a:pPr>
              <a:buNone/>
            </a:pPr>
            <a:r>
              <a:rPr lang="hi-IN" dirty="0" smtClean="0"/>
              <a:t>यह आज समझ तो पाई हूँ</a:t>
            </a:r>
            <a:endParaRPr lang="en-US" dirty="0" smtClean="0"/>
          </a:p>
          <a:p>
            <a:pPr>
              <a:buNone/>
            </a:pPr>
            <a:r>
              <a:rPr lang="hi-IN" dirty="0" smtClean="0"/>
              <a:t>मैं दुर्बलता में नारी हूँ</a:t>
            </a:r>
            <a:r>
              <a:rPr lang="en-IN" dirty="0" smtClean="0"/>
              <a:t>,</a:t>
            </a:r>
            <a:endParaRPr lang="en-US" dirty="0" smtClean="0"/>
          </a:p>
          <a:p>
            <a:pPr>
              <a:buNone/>
            </a:pPr>
            <a:r>
              <a:rPr lang="hi-IN" dirty="0" smtClean="0"/>
              <a:t>अवयव की सुंदर कोमलता</a:t>
            </a:r>
            <a:endParaRPr lang="en-US" dirty="0" smtClean="0"/>
          </a:p>
          <a:p>
            <a:pPr>
              <a:buNone/>
            </a:pPr>
            <a:r>
              <a:rPr lang="hi-IN" dirty="0" smtClean="0"/>
              <a:t>लेकर मैं सबसे हारी हूँ।</a:t>
            </a:r>
            <a:endParaRPr lang="en-US" dirty="0" smtClean="0"/>
          </a:p>
          <a:p>
            <a:endParaRPr lang="en-US" dirty="0"/>
          </a:p>
        </p:txBody>
      </p:sp>
      <p:sp>
        <p:nvSpPr>
          <p:cNvPr id="5" name="Content Placeholder 4"/>
          <p:cNvSpPr>
            <a:spLocks noGrp="1"/>
          </p:cNvSpPr>
          <p:nvPr>
            <p:ph sz="half" idx="2"/>
          </p:nvPr>
        </p:nvSpPr>
        <p:spPr/>
        <p:txBody>
          <a:bodyPr>
            <a:normAutofit fontScale="92500" lnSpcReduction="10000"/>
          </a:bodyPr>
          <a:lstStyle/>
          <a:p>
            <a:pPr>
              <a:buNone/>
            </a:pPr>
            <a:r>
              <a:rPr lang="hi-IN" dirty="0" smtClean="0"/>
              <a:t>पर मन भी क्यों इतना ढीला</a:t>
            </a:r>
            <a:endParaRPr lang="en-US" dirty="0" smtClean="0"/>
          </a:p>
          <a:p>
            <a:pPr>
              <a:buNone/>
            </a:pPr>
            <a:r>
              <a:rPr lang="hi-IN" dirty="0" smtClean="0"/>
              <a:t>अपना ही होता जाता है</a:t>
            </a:r>
            <a:r>
              <a:rPr lang="en-IN" dirty="0" smtClean="0"/>
              <a:t>,</a:t>
            </a:r>
            <a:endParaRPr lang="en-US" dirty="0" smtClean="0"/>
          </a:p>
          <a:p>
            <a:pPr>
              <a:buNone/>
            </a:pPr>
            <a:r>
              <a:rPr lang="hi-IN" dirty="0" smtClean="0"/>
              <a:t>घनश्याम</a:t>
            </a:r>
            <a:r>
              <a:rPr lang="en-IN" dirty="0" smtClean="0"/>
              <a:t>-</a:t>
            </a:r>
            <a:r>
              <a:rPr lang="hi-IN" dirty="0" smtClean="0"/>
              <a:t>खंड</a:t>
            </a:r>
            <a:r>
              <a:rPr lang="en-IN" dirty="0" smtClean="0"/>
              <a:t>-</a:t>
            </a:r>
            <a:r>
              <a:rPr lang="hi-IN" dirty="0" smtClean="0"/>
              <a:t>सी आँखों में क्यों</a:t>
            </a:r>
            <a:endParaRPr lang="en-US" dirty="0" smtClean="0"/>
          </a:p>
          <a:p>
            <a:pPr>
              <a:buNone/>
            </a:pPr>
            <a:r>
              <a:rPr lang="hi-IN" dirty="0" smtClean="0"/>
              <a:t>सहसा जल भर आता है</a:t>
            </a:r>
            <a:r>
              <a:rPr lang="en-IN" dirty="0" smtClean="0"/>
              <a:t>?</a:t>
            </a:r>
            <a:endParaRPr lang="en-US" dirty="0" smtClean="0"/>
          </a:p>
          <a:p>
            <a:pPr>
              <a:buNone/>
            </a:pPr>
            <a:endParaRPr lang="en-US" dirty="0" smtClean="0"/>
          </a:p>
          <a:p>
            <a:pPr>
              <a:buNone/>
            </a:pPr>
            <a:r>
              <a:rPr lang="hi-IN" dirty="0" smtClean="0"/>
              <a:t>सर्वस्व</a:t>
            </a:r>
            <a:r>
              <a:rPr lang="en-IN" dirty="0" smtClean="0"/>
              <a:t>-</a:t>
            </a:r>
            <a:r>
              <a:rPr lang="hi-IN" dirty="0" smtClean="0"/>
              <a:t>समर्पण करने की</a:t>
            </a:r>
            <a:endParaRPr lang="en-US" dirty="0" smtClean="0"/>
          </a:p>
          <a:p>
            <a:pPr>
              <a:buNone/>
            </a:pPr>
            <a:r>
              <a:rPr lang="hi-IN" dirty="0" smtClean="0"/>
              <a:t>विश्वास</a:t>
            </a:r>
            <a:r>
              <a:rPr lang="en-IN" dirty="0" smtClean="0"/>
              <a:t>-</a:t>
            </a:r>
            <a:r>
              <a:rPr lang="hi-IN" dirty="0" smtClean="0"/>
              <a:t>महा</a:t>
            </a:r>
            <a:r>
              <a:rPr lang="en-IN" dirty="0" smtClean="0"/>
              <a:t>-</a:t>
            </a:r>
            <a:r>
              <a:rPr lang="hi-IN" dirty="0" smtClean="0"/>
              <a:t>तरू</a:t>
            </a:r>
            <a:r>
              <a:rPr lang="en-IN" dirty="0" smtClean="0"/>
              <a:t>-</a:t>
            </a:r>
            <a:r>
              <a:rPr lang="hi-IN" dirty="0" smtClean="0"/>
              <a:t>छाया में</a:t>
            </a:r>
            <a:r>
              <a:rPr lang="en-IN" dirty="0" smtClean="0"/>
              <a:t>,</a:t>
            </a:r>
            <a:endParaRPr lang="en-US" dirty="0" smtClean="0"/>
          </a:p>
          <a:p>
            <a:pPr>
              <a:buNone/>
            </a:pPr>
            <a:r>
              <a:rPr lang="hi-IN" dirty="0" smtClean="0"/>
              <a:t>चुपचाप पड़ी रहने की क्यों</a:t>
            </a:r>
            <a:endParaRPr lang="en-US" dirty="0" smtClean="0"/>
          </a:p>
          <a:p>
            <a:pPr>
              <a:buNone/>
            </a:pPr>
            <a:r>
              <a:rPr lang="hi-IN" dirty="0" smtClean="0"/>
              <a:t>ममता जगती है माया में</a:t>
            </a:r>
            <a:r>
              <a:rPr lang="en-IN"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92500" lnSpcReduction="20000"/>
          </a:bodyPr>
          <a:lstStyle/>
          <a:p>
            <a:pPr>
              <a:buNone/>
            </a:pPr>
            <a:r>
              <a:rPr lang="hi-IN" dirty="0" smtClean="0"/>
              <a:t>छायापथ में तारक</a:t>
            </a:r>
            <a:r>
              <a:rPr lang="en-IN" dirty="0" smtClean="0"/>
              <a:t>-</a:t>
            </a:r>
            <a:r>
              <a:rPr lang="hi-IN" dirty="0" smtClean="0"/>
              <a:t>द्युति सी</a:t>
            </a:r>
            <a:endParaRPr lang="en-US" dirty="0" smtClean="0"/>
          </a:p>
          <a:p>
            <a:pPr>
              <a:buNone/>
            </a:pPr>
            <a:r>
              <a:rPr lang="hi-IN" dirty="0" smtClean="0"/>
              <a:t>झिलमिल करने की मधु</a:t>
            </a:r>
            <a:r>
              <a:rPr lang="en-IN" dirty="0" smtClean="0"/>
              <a:t>-</a:t>
            </a:r>
            <a:r>
              <a:rPr lang="hi-IN" dirty="0" smtClean="0"/>
              <a:t>लीला</a:t>
            </a:r>
            <a:r>
              <a:rPr lang="en-IN" dirty="0" smtClean="0"/>
              <a:t>,</a:t>
            </a:r>
            <a:endParaRPr lang="en-US" dirty="0" smtClean="0"/>
          </a:p>
          <a:p>
            <a:pPr>
              <a:buNone/>
            </a:pPr>
            <a:r>
              <a:rPr lang="hi-IN" dirty="0" smtClean="0"/>
              <a:t>अभिनय करती क्यों इस मन में</a:t>
            </a:r>
            <a:endParaRPr lang="en-US" dirty="0" smtClean="0"/>
          </a:p>
          <a:p>
            <a:pPr>
              <a:buNone/>
            </a:pPr>
            <a:r>
              <a:rPr lang="hi-IN" dirty="0" smtClean="0"/>
              <a:t>कोमल निरीहता श्रम</a:t>
            </a:r>
            <a:r>
              <a:rPr lang="en-IN" dirty="0" smtClean="0"/>
              <a:t>-</a:t>
            </a:r>
            <a:r>
              <a:rPr lang="hi-IN" dirty="0" smtClean="0"/>
              <a:t>शीला</a:t>
            </a:r>
            <a:r>
              <a:rPr lang="en-IN" dirty="0" smtClean="0"/>
              <a:t>?</a:t>
            </a:r>
            <a:endParaRPr lang="en-US" dirty="0" smtClean="0"/>
          </a:p>
          <a:p>
            <a:pPr>
              <a:buNone/>
            </a:pPr>
            <a:endParaRPr lang="en-US" dirty="0" smtClean="0"/>
          </a:p>
          <a:p>
            <a:pPr>
              <a:buNone/>
            </a:pPr>
            <a:r>
              <a:rPr lang="hi-IN" dirty="0" smtClean="0"/>
              <a:t>निस्संबल होकर तिरती हूँ</a:t>
            </a:r>
            <a:endParaRPr lang="en-US" dirty="0" smtClean="0"/>
          </a:p>
          <a:p>
            <a:pPr>
              <a:buNone/>
            </a:pPr>
            <a:r>
              <a:rPr lang="hi-IN" dirty="0" smtClean="0"/>
              <a:t>इस मानस की गहराई में</a:t>
            </a:r>
            <a:r>
              <a:rPr lang="en-IN" dirty="0" smtClean="0"/>
              <a:t>,</a:t>
            </a:r>
            <a:endParaRPr lang="en-US" dirty="0" smtClean="0"/>
          </a:p>
          <a:p>
            <a:pPr>
              <a:buNone/>
            </a:pPr>
            <a:r>
              <a:rPr lang="hi-IN" dirty="0" smtClean="0"/>
              <a:t>चाहती नहीं जागरण कभी</a:t>
            </a:r>
            <a:endParaRPr lang="en-US" dirty="0" smtClean="0"/>
          </a:p>
          <a:p>
            <a:pPr>
              <a:buNone/>
            </a:pPr>
            <a:r>
              <a:rPr lang="hi-IN" dirty="0" smtClean="0"/>
              <a:t>सपने की इस सुधराई में।</a:t>
            </a:r>
            <a:endParaRPr lang="en-US" dirty="0" smtClean="0"/>
          </a:p>
          <a:p>
            <a:endParaRPr lang="en-US" dirty="0" smtClean="0"/>
          </a:p>
          <a:p>
            <a:endParaRPr lang="en-US" dirty="0" smtClean="0"/>
          </a:p>
        </p:txBody>
      </p:sp>
      <p:sp>
        <p:nvSpPr>
          <p:cNvPr id="5" name="Content Placeholder 4"/>
          <p:cNvSpPr>
            <a:spLocks noGrp="1"/>
          </p:cNvSpPr>
          <p:nvPr>
            <p:ph sz="half" idx="2"/>
          </p:nvPr>
        </p:nvSpPr>
        <p:spPr/>
        <p:txBody>
          <a:bodyPr>
            <a:normAutofit fontScale="92500" lnSpcReduction="20000"/>
          </a:bodyPr>
          <a:lstStyle/>
          <a:p>
            <a:pPr>
              <a:buNone/>
            </a:pPr>
            <a:r>
              <a:rPr lang="hi-IN" dirty="0" smtClean="0"/>
              <a:t>नारी जीवन का चित्र यही क्या</a:t>
            </a:r>
            <a:r>
              <a:rPr lang="en-IN" dirty="0" smtClean="0"/>
              <a:t>?</a:t>
            </a:r>
            <a:endParaRPr lang="en-US" dirty="0" smtClean="0"/>
          </a:p>
          <a:p>
            <a:pPr>
              <a:buNone/>
            </a:pPr>
            <a:r>
              <a:rPr lang="hi-IN" dirty="0" smtClean="0"/>
              <a:t>विकल रंग भर देती हो</a:t>
            </a:r>
            <a:r>
              <a:rPr lang="en-IN" dirty="0" smtClean="0"/>
              <a:t>,</a:t>
            </a:r>
            <a:endParaRPr lang="en-US" dirty="0" smtClean="0"/>
          </a:p>
          <a:p>
            <a:pPr>
              <a:buNone/>
            </a:pPr>
            <a:r>
              <a:rPr lang="hi-IN" dirty="0" smtClean="0"/>
              <a:t>अस्फुट रेखा की सीमा में</a:t>
            </a:r>
            <a:endParaRPr lang="en-US" dirty="0" smtClean="0"/>
          </a:p>
          <a:p>
            <a:pPr>
              <a:buNone/>
            </a:pPr>
            <a:r>
              <a:rPr lang="hi-IN" dirty="0" smtClean="0"/>
              <a:t>आकार कला को देती हो।</a:t>
            </a:r>
            <a:endParaRPr lang="en-US" dirty="0" smtClean="0"/>
          </a:p>
          <a:p>
            <a:pPr>
              <a:buNone/>
            </a:pPr>
            <a:endParaRPr lang="en-US" dirty="0" smtClean="0"/>
          </a:p>
          <a:p>
            <a:pPr>
              <a:buNone/>
            </a:pPr>
            <a:r>
              <a:rPr lang="hi-IN" dirty="0" smtClean="0"/>
              <a:t>रूकती हूँ और ठहरती हूँ</a:t>
            </a:r>
            <a:endParaRPr lang="en-US" dirty="0" smtClean="0"/>
          </a:p>
          <a:p>
            <a:pPr>
              <a:buNone/>
            </a:pPr>
            <a:r>
              <a:rPr lang="hi-IN" dirty="0" smtClean="0"/>
              <a:t>पर सोच</a:t>
            </a:r>
            <a:r>
              <a:rPr lang="en-IN" dirty="0" smtClean="0"/>
              <a:t>-</a:t>
            </a:r>
            <a:r>
              <a:rPr lang="hi-IN" dirty="0" smtClean="0"/>
              <a:t>विचार न कर सकती</a:t>
            </a:r>
            <a:r>
              <a:rPr lang="en-IN" dirty="0" smtClean="0"/>
              <a:t>,</a:t>
            </a:r>
            <a:endParaRPr lang="en-US" dirty="0" smtClean="0"/>
          </a:p>
          <a:p>
            <a:pPr>
              <a:buNone/>
            </a:pPr>
            <a:r>
              <a:rPr lang="hi-IN" dirty="0" smtClean="0"/>
              <a:t>पगली सी कोई अंतर में</a:t>
            </a:r>
            <a:endParaRPr lang="en-US" dirty="0" smtClean="0"/>
          </a:p>
          <a:p>
            <a:pPr>
              <a:buNone/>
            </a:pPr>
            <a:r>
              <a:rPr lang="hi-IN" dirty="0" smtClean="0"/>
              <a:t>बैठी जैसे अनुदिन बकती</a:t>
            </a:r>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hi-IN" sz="6000" dirty="0" smtClean="0">
                <a:latin typeface="Arial Unicode MS" pitchFamily="34" charset="-128"/>
                <a:ea typeface="Arial Unicode MS" pitchFamily="34" charset="-128"/>
                <a:cs typeface="Arial Unicode MS" pitchFamily="34" charset="-128"/>
              </a:rPr>
              <a:t>धन्यवाद...</a:t>
            </a:r>
            <a:endParaRPr lang="en-US" sz="60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jaishankar-prasad.jpg"/>
          <p:cNvPicPr>
            <a:picLocks noGrp="1" noChangeAspect="1"/>
          </p:cNvPicPr>
          <p:nvPr>
            <p:ph idx="1"/>
          </p:nvPr>
        </p:nvPicPr>
        <p:blipFill>
          <a:blip r:embed="rId2"/>
          <a:stretch>
            <a:fillRect/>
          </a:stretch>
        </p:blipFill>
        <p:spPr>
          <a:xfrm>
            <a:off x="1295400" y="1943894"/>
            <a:ext cx="6248399" cy="4470464"/>
          </a:xfrm>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जीवन परिचय</a:t>
            </a:r>
            <a:endParaRPr lang="en-US" dirty="0"/>
          </a:p>
        </p:txBody>
      </p:sp>
      <p:sp>
        <p:nvSpPr>
          <p:cNvPr id="3" name="Content Placeholder 2"/>
          <p:cNvSpPr>
            <a:spLocks noGrp="1"/>
          </p:cNvSpPr>
          <p:nvPr>
            <p:ph idx="1"/>
          </p:nvPr>
        </p:nvSpPr>
        <p:spPr/>
        <p:txBody>
          <a:bodyPr>
            <a:normAutofit fontScale="77500" lnSpcReduction="20000"/>
          </a:bodyPr>
          <a:lstStyle/>
          <a:p>
            <a:pPr algn="just"/>
            <a:r>
              <a:rPr lang="hi-IN" dirty="0" smtClean="0"/>
              <a:t>छायावादी कविता के चार प्रमुख स्तंभों में से एक। एक महान लेखक के रूप में प्रख्यात। विविध रचनाओं के माध्यम से मानवीय करुणा और भारतीय मनीषा के अनेकानेक गौरवपूर्ण पक्षों का उद्घाटन।</a:t>
            </a:r>
            <a:endParaRPr lang="en-US" dirty="0" smtClean="0"/>
          </a:p>
          <a:p>
            <a:r>
              <a:rPr lang="hi-IN" b="1" dirty="0" smtClean="0"/>
              <a:t>जन्म</a:t>
            </a:r>
            <a:r>
              <a:rPr lang="en-IN" dirty="0" smtClean="0"/>
              <a:t> : 30 </a:t>
            </a:r>
            <a:r>
              <a:rPr lang="hi-IN" dirty="0" smtClean="0"/>
              <a:t>जनवरी </a:t>
            </a:r>
            <a:r>
              <a:rPr lang="en-IN" dirty="0" smtClean="0"/>
              <a:t>1889, </a:t>
            </a:r>
            <a:r>
              <a:rPr lang="hi-IN" dirty="0" smtClean="0"/>
              <a:t>वाराणसी </a:t>
            </a:r>
            <a:r>
              <a:rPr lang="en-IN" dirty="0" smtClean="0"/>
              <a:t>(</a:t>
            </a:r>
            <a:r>
              <a:rPr lang="hi-IN" dirty="0" smtClean="0"/>
              <a:t>उत्तर प्रदेश</a:t>
            </a:r>
            <a:r>
              <a:rPr lang="en-IN" dirty="0" smtClean="0"/>
              <a:t>)</a:t>
            </a:r>
            <a:endParaRPr lang="en-US" dirty="0" smtClean="0"/>
          </a:p>
          <a:p>
            <a:r>
              <a:rPr lang="hi-IN" b="1" dirty="0" smtClean="0"/>
              <a:t>विधाएँ</a:t>
            </a:r>
            <a:r>
              <a:rPr lang="en-IN" dirty="0" smtClean="0"/>
              <a:t> : </a:t>
            </a:r>
            <a:r>
              <a:rPr lang="hi-IN" dirty="0" smtClean="0"/>
              <a:t>कविता</a:t>
            </a:r>
            <a:r>
              <a:rPr lang="en-IN" dirty="0" smtClean="0"/>
              <a:t>, </a:t>
            </a:r>
            <a:r>
              <a:rPr lang="hi-IN" dirty="0" smtClean="0"/>
              <a:t>उपन्यास</a:t>
            </a:r>
            <a:r>
              <a:rPr lang="en-IN" dirty="0" smtClean="0"/>
              <a:t>, </a:t>
            </a:r>
            <a:r>
              <a:rPr lang="hi-IN" dirty="0" smtClean="0"/>
              <a:t>नाटक</a:t>
            </a:r>
            <a:r>
              <a:rPr lang="en-IN" dirty="0" smtClean="0"/>
              <a:t>, </a:t>
            </a:r>
            <a:r>
              <a:rPr lang="hi-IN" dirty="0" smtClean="0"/>
              <a:t>निबंध</a:t>
            </a:r>
            <a:r>
              <a:rPr lang="en-IN" dirty="0" smtClean="0"/>
              <a:t>, </a:t>
            </a:r>
            <a:r>
              <a:rPr lang="hi-IN" dirty="0" smtClean="0"/>
              <a:t>कहानी</a:t>
            </a:r>
            <a:endParaRPr lang="en-US" dirty="0" smtClean="0"/>
          </a:p>
          <a:p>
            <a:r>
              <a:rPr lang="hi-IN" b="1" dirty="0" smtClean="0"/>
              <a:t>मुख्य कृतियाँ</a:t>
            </a:r>
            <a:endParaRPr lang="en-US" dirty="0" smtClean="0"/>
          </a:p>
          <a:p>
            <a:r>
              <a:rPr lang="hi-IN" b="1" dirty="0" smtClean="0"/>
              <a:t>काव्य </a:t>
            </a:r>
            <a:r>
              <a:rPr lang="en-IN" b="1" dirty="0" smtClean="0"/>
              <a:t>:</a:t>
            </a:r>
            <a:r>
              <a:rPr lang="en-IN" dirty="0" smtClean="0"/>
              <a:t> </a:t>
            </a:r>
            <a:r>
              <a:rPr lang="hi-IN" dirty="0" smtClean="0"/>
              <a:t>झरना</a:t>
            </a:r>
            <a:r>
              <a:rPr lang="en-IN" dirty="0" smtClean="0"/>
              <a:t>, </a:t>
            </a:r>
            <a:r>
              <a:rPr lang="hi-IN" dirty="0" smtClean="0"/>
              <a:t>आँसू</a:t>
            </a:r>
            <a:r>
              <a:rPr lang="en-IN" dirty="0" smtClean="0"/>
              <a:t>, </a:t>
            </a:r>
            <a:r>
              <a:rPr lang="hi-IN" dirty="0" smtClean="0"/>
              <a:t>लहर</a:t>
            </a:r>
            <a:r>
              <a:rPr lang="en-IN" dirty="0" smtClean="0"/>
              <a:t>, </a:t>
            </a:r>
            <a:r>
              <a:rPr lang="hi-IN" dirty="0" smtClean="0"/>
              <a:t>कामायनी</a:t>
            </a:r>
            <a:r>
              <a:rPr lang="en-IN" dirty="0" smtClean="0"/>
              <a:t>, </a:t>
            </a:r>
            <a:r>
              <a:rPr lang="hi-IN" dirty="0" smtClean="0"/>
              <a:t>प्रेम पथिक</a:t>
            </a:r>
            <a:r>
              <a:rPr lang="en-IN" dirty="0" smtClean="0"/>
              <a:t/>
            </a:r>
            <a:br>
              <a:rPr lang="en-IN" dirty="0" smtClean="0"/>
            </a:br>
            <a:r>
              <a:rPr lang="hi-IN" b="1" dirty="0" smtClean="0"/>
              <a:t>नाटक </a:t>
            </a:r>
            <a:r>
              <a:rPr lang="en-IN" b="1" dirty="0" smtClean="0"/>
              <a:t>:</a:t>
            </a:r>
            <a:r>
              <a:rPr lang="en-IN" dirty="0" smtClean="0"/>
              <a:t> </a:t>
            </a:r>
            <a:r>
              <a:rPr lang="hi-IN" dirty="0" smtClean="0"/>
              <a:t>स्कंदगुप्त</a:t>
            </a:r>
            <a:r>
              <a:rPr lang="en-IN" dirty="0" smtClean="0"/>
              <a:t>, </a:t>
            </a:r>
            <a:r>
              <a:rPr lang="hi-IN" dirty="0" smtClean="0"/>
              <a:t>चंद्रगुप्त</a:t>
            </a:r>
            <a:r>
              <a:rPr lang="en-IN" dirty="0" smtClean="0"/>
              <a:t>, </a:t>
            </a:r>
            <a:r>
              <a:rPr lang="hi-IN" dirty="0" smtClean="0"/>
              <a:t>ध्रुवस्वामिनी</a:t>
            </a:r>
            <a:r>
              <a:rPr lang="en-IN" dirty="0" smtClean="0"/>
              <a:t>, </a:t>
            </a:r>
            <a:r>
              <a:rPr lang="hi-IN" dirty="0" smtClean="0"/>
              <a:t>जन्मेजय का नाग यज्ञ</a:t>
            </a:r>
            <a:r>
              <a:rPr lang="en-IN" dirty="0" smtClean="0"/>
              <a:t>, </a:t>
            </a:r>
            <a:r>
              <a:rPr lang="hi-IN" dirty="0" smtClean="0"/>
              <a:t>राज्यश्री</a:t>
            </a:r>
            <a:r>
              <a:rPr lang="en-IN" dirty="0" smtClean="0"/>
              <a:t>, </a:t>
            </a:r>
            <a:r>
              <a:rPr lang="hi-IN" dirty="0" smtClean="0"/>
              <a:t>अजातशत्रु</a:t>
            </a:r>
            <a:r>
              <a:rPr lang="en-IN" dirty="0" smtClean="0"/>
              <a:t>, </a:t>
            </a:r>
            <a:r>
              <a:rPr lang="hi-IN" dirty="0" smtClean="0"/>
              <a:t>विशाख</a:t>
            </a:r>
            <a:r>
              <a:rPr lang="en-IN" dirty="0" smtClean="0"/>
              <a:t>, </a:t>
            </a:r>
            <a:r>
              <a:rPr lang="hi-IN" dirty="0" smtClean="0"/>
              <a:t>एक घूँट</a:t>
            </a:r>
            <a:r>
              <a:rPr lang="en-IN" dirty="0" smtClean="0"/>
              <a:t>, </a:t>
            </a:r>
            <a:r>
              <a:rPr lang="hi-IN" dirty="0" smtClean="0"/>
              <a:t>कामना</a:t>
            </a:r>
            <a:r>
              <a:rPr lang="en-IN" dirty="0" smtClean="0"/>
              <a:t>, </a:t>
            </a:r>
            <a:r>
              <a:rPr lang="hi-IN" dirty="0" smtClean="0"/>
              <a:t>करुणालय</a:t>
            </a:r>
            <a:r>
              <a:rPr lang="en-IN" dirty="0" smtClean="0"/>
              <a:t>, </a:t>
            </a:r>
            <a:r>
              <a:rPr lang="hi-IN" dirty="0" smtClean="0"/>
              <a:t>कल्याणी परिणय</a:t>
            </a:r>
            <a:r>
              <a:rPr lang="en-IN" dirty="0" smtClean="0"/>
              <a:t>, </a:t>
            </a:r>
            <a:r>
              <a:rPr lang="hi-IN" dirty="0" smtClean="0"/>
              <a:t>अग्निमित्र</a:t>
            </a:r>
            <a:r>
              <a:rPr lang="en-IN" dirty="0" smtClean="0"/>
              <a:t>, </a:t>
            </a:r>
            <a:r>
              <a:rPr lang="hi-IN" dirty="0" smtClean="0"/>
              <a:t>प्रायश्चित</a:t>
            </a:r>
            <a:r>
              <a:rPr lang="en-IN" dirty="0" smtClean="0"/>
              <a:t>, </a:t>
            </a:r>
            <a:r>
              <a:rPr lang="hi-IN" dirty="0" smtClean="0"/>
              <a:t>सज्जन</a:t>
            </a:r>
            <a:r>
              <a:rPr lang="en-IN" dirty="0" smtClean="0"/>
              <a:t/>
            </a:r>
            <a:br>
              <a:rPr lang="en-IN" dirty="0" smtClean="0"/>
            </a:br>
            <a:r>
              <a:rPr lang="hi-IN" b="1" dirty="0" smtClean="0"/>
              <a:t>कहानी संग्रह </a:t>
            </a:r>
            <a:r>
              <a:rPr lang="en-IN" b="1" dirty="0" smtClean="0"/>
              <a:t>:</a:t>
            </a:r>
            <a:r>
              <a:rPr lang="en-IN" dirty="0" smtClean="0"/>
              <a:t> </a:t>
            </a:r>
            <a:r>
              <a:rPr lang="hi-IN" dirty="0" smtClean="0"/>
              <a:t>छाया</a:t>
            </a:r>
            <a:r>
              <a:rPr lang="en-IN" dirty="0" smtClean="0"/>
              <a:t>, </a:t>
            </a:r>
            <a:r>
              <a:rPr lang="hi-IN" dirty="0" smtClean="0"/>
              <a:t>प्रतिध्वनि</a:t>
            </a:r>
            <a:r>
              <a:rPr lang="en-IN" dirty="0" smtClean="0"/>
              <a:t>, </a:t>
            </a:r>
            <a:r>
              <a:rPr lang="hi-IN" dirty="0" smtClean="0"/>
              <a:t>आकाशदीप</a:t>
            </a:r>
            <a:r>
              <a:rPr lang="en-IN" dirty="0" smtClean="0"/>
              <a:t>, </a:t>
            </a:r>
            <a:r>
              <a:rPr lang="hi-IN" dirty="0" smtClean="0"/>
              <a:t>आँधी</a:t>
            </a:r>
            <a:r>
              <a:rPr lang="en-IN" dirty="0" smtClean="0"/>
              <a:t>, </a:t>
            </a:r>
            <a:r>
              <a:rPr lang="hi-IN" dirty="0" smtClean="0"/>
              <a:t>इंद्रजाल</a:t>
            </a:r>
            <a:r>
              <a:rPr lang="en-IN" dirty="0" smtClean="0"/>
              <a:t/>
            </a:r>
            <a:br>
              <a:rPr lang="en-IN" dirty="0" smtClean="0"/>
            </a:br>
            <a:r>
              <a:rPr lang="hi-IN" b="1" dirty="0" smtClean="0"/>
              <a:t>उपन्यास </a:t>
            </a:r>
            <a:r>
              <a:rPr lang="en-IN" b="1" dirty="0" smtClean="0"/>
              <a:t>:</a:t>
            </a:r>
            <a:r>
              <a:rPr lang="en-IN" dirty="0" smtClean="0"/>
              <a:t> </a:t>
            </a:r>
            <a:r>
              <a:rPr lang="hi-IN" dirty="0" smtClean="0"/>
              <a:t>कंकाल</a:t>
            </a:r>
            <a:r>
              <a:rPr lang="en-IN" dirty="0" smtClean="0"/>
              <a:t>, </a:t>
            </a:r>
            <a:r>
              <a:rPr lang="hi-IN" dirty="0" smtClean="0"/>
              <a:t>तितली</a:t>
            </a:r>
            <a:r>
              <a:rPr lang="en-IN" dirty="0" smtClean="0"/>
              <a:t>, </a:t>
            </a:r>
            <a:r>
              <a:rPr lang="hi-IN" dirty="0" smtClean="0"/>
              <a:t>इरावती</a:t>
            </a:r>
            <a:endParaRPr lang="en-US" dirty="0" smtClean="0"/>
          </a:p>
          <a:p>
            <a:endParaRPr lang="en-US" dirty="0"/>
          </a:p>
        </p:txBody>
      </p:sp>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dirty="0" smtClean="0"/>
              <a:t>कामायनी</a:t>
            </a:r>
            <a:endParaRPr lang="en-US" dirty="0"/>
          </a:p>
        </p:txBody>
      </p:sp>
      <p:sp>
        <p:nvSpPr>
          <p:cNvPr id="3" name="Content Placeholder 2"/>
          <p:cNvSpPr>
            <a:spLocks noGrp="1"/>
          </p:cNvSpPr>
          <p:nvPr>
            <p:ph idx="1"/>
          </p:nvPr>
        </p:nvSpPr>
        <p:spPr/>
        <p:txBody>
          <a:bodyPr>
            <a:normAutofit/>
          </a:bodyPr>
          <a:lstStyle/>
          <a:p>
            <a:pPr>
              <a:buNone/>
            </a:pPr>
            <a:r>
              <a:rPr lang="hi-IN" sz="2400" dirty="0" smtClean="0"/>
              <a:t>कामायनी हिन्दी भाषा का एक महाकाव्य है। कला की दष्टि से कामायनी छायावादी काव्यकला का सर्वोत्तम प्रतीक माना जा सकता है। काव्य रूप की दष्टि से कामायनी चिंतनप्रधान है, जिसमें कवि ने मानव को एक महान संदेश दिया है। तप नहीं, केवल जीवनसत्य, के रूप में कवि ने मानव जीवन में प्रेम की महत्ता घोषित की है। यह जगत कल्याणभूमि है, यही श्रध्दा की मूल स्थापना है। इस कल्याणभूमि में प्रेम ही एक मात्र श्रेय और प्रेय है। इसी प्रेम का संदेश देने केलिए कामायनी का अवतार हुआ। प्रेम मानव और केवल मानव की विभूति है। प्रेम की प्रतिष्ठा केवल मानव ने की है। परंतु इस प्रेम में सामरस्य की आवश्यकता है। समरसता के अभाव में यह प्रेम उच्छंखल प्रणयवासना का रूप ले लेता है।</a:t>
            </a:r>
          </a:p>
          <a:p>
            <a:endParaRPr lang="en-US"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hi-IN" sz="2400" dirty="0" smtClean="0"/>
              <a:t>मनु के जीवन में इस सामरस्य के अभाव के कारण ही मानव प्रजा को काम का अभिशाप सहना पड़ रहा है। भेद-भाव, ऊंच-नीच की प्रवत्ति, आडंबर और दंभ की दुर्भावना सब इसी सामरस्य के अभाव से उत्पन्न होती हैं जिससे जीवन दुखमय और अभिशापग्रस्त हो जाता है। कामायनी में इसी समरसता का आग्रह है। यह समरसता द्वंद्वं भावना में सामंजस्य उपस्थित करती है। संसार में द्वंद्वों का उद्गम शाश्वत तत्व है। फूल के साथ काटें, भाव के साथ अभाव, सुख के साथ दुख और रात्रि के साथ दिन नित्य लगा रहता है। मानव इनमें अपनी रूचि के अनुसार एक को चुन लेता है, दूसरे को छोड़ देता है और यही उसके विषाद का कारण है। मानव केलिए दोनों को स्वीकार करना आवश्यक है।</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i-IN" dirty="0" smtClean="0"/>
              <a:t>द्वंद्वों की समन्वय स्थिति ही सामरस्य है।</a:t>
            </a:r>
          </a:p>
          <a:p>
            <a:r>
              <a:rPr lang="hi-IN" dirty="0" smtClean="0"/>
              <a:t>प्रसाद ने ह्रदय और मस्तिष्क, भक्ति और ग्यान, तप,संयम, और प्रणय,प्रेम,इच्छा,ग्यान और क्रिया सबके समन्वय पर बल दिया है।</a:t>
            </a:r>
          </a:p>
          <a:p>
            <a:r>
              <a:rPr lang="hi-IN" dirty="0" smtClean="0"/>
              <a:t>कामायनी एक प्रतीकात्मक काव्य है।</a:t>
            </a:r>
          </a:p>
          <a:p>
            <a:r>
              <a:rPr lang="hi-IN" dirty="0" smtClean="0"/>
              <a:t>इसमें मनु,श्रध्दा,इड़ा, किलात-आकुलि,श्वेत वषभ आदि क्रमश: मन,बुध्दि,मानव,आसुरी भाव,धर्म के प्रतीक है।</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hi-IN" sz="2400" dirty="0" smtClean="0"/>
              <a:t>कामायनी प्रसाद जी की अंतिम काव्य रचना १९३६ ई. में प्रकाशित हुई। चिन्ता से प्रारंभ कर आनन्द तक का १५ सर्गों के इस महाकाव्य में मानव मन की </a:t>
            </a:r>
            <a:r>
              <a:rPr lang="hi-IN" sz="2400" smtClean="0"/>
              <a:t>विविध </a:t>
            </a:r>
            <a:r>
              <a:rPr lang="hi-IN" sz="2400" smtClean="0"/>
              <a:t>अंतर्</a:t>
            </a:r>
            <a:r>
              <a:rPr lang="hi-IN" sz="2400" smtClean="0"/>
              <a:t>वृ</a:t>
            </a:r>
            <a:r>
              <a:rPr lang="hi-IN" sz="2400" smtClean="0"/>
              <a:t>त्तियों </a:t>
            </a:r>
            <a:r>
              <a:rPr lang="hi-IN" sz="2400" dirty="0" smtClean="0"/>
              <a:t>का </a:t>
            </a:r>
            <a:r>
              <a:rPr lang="hi-IN" sz="2400" smtClean="0"/>
              <a:t>क्रमिक </a:t>
            </a:r>
            <a:r>
              <a:rPr lang="hi-IN" sz="2400" smtClean="0"/>
              <a:t>उन्मूलन </a:t>
            </a:r>
            <a:r>
              <a:rPr lang="hi-IN" sz="2400" dirty="0" smtClean="0"/>
              <a:t>इस कौशल से किया गया है कि </a:t>
            </a:r>
            <a:r>
              <a:rPr lang="hi-IN" sz="2400" smtClean="0"/>
              <a:t>मानव </a:t>
            </a:r>
            <a:r>
              <a:rPr lang="hi-IN" sz="2400" smtClean="0"/>
              <a:t>सृष्टि </a:t>
            </a:r>
            <a:r>
              <a:rPr lang="hi-IN" sz="2400" dirty="0" smtClean="0"/>
              <a:t>के आदि से अब तक के जीवन </a:t>
            </a:r>
            <a:r>
              <a:rPr lang="hi-IN" sz="2400" smtClean="0"/>
              <a:t>के </a:t>
            </a:r>
            <a:r>
              <a:rPr lang="hi-IN" sz="2400" smtClean="0"/>
              <a:t>मनोवैज्ञानिक </a:t>
            </a:r>
            <a:r>
              <a:rPr lang="hi-IN" sz="2400" smtClean="0"/>
              <a:t>और </a:t>
            </a:r>
            <a:r>
              <a:rPr lang="hi-IN" sz="2400" smtClean="0"/>
              <a:t>सांस्कृसतिक </a:t>
            </a:r>
            <a:r>
              <a:rPr lang="hi-IN" sz="2400" dirty="0" smtClean="0"/>
              <a:t>विकास का इतिहास भी स्पष्ट हो जाता है।</a:t>
            </a:r>
          </a:p>
          <a:p>
            <a:r>
              <a:rPr lang="hi-IN" sz="2400" dirty="0" smtClean="0"/>
              <a:t>सर्ग – चिन्ता, आशा, श्रध्दा, काम, वासना, लज्जा, कर्म, ईर्ष्या, इड़ा, स्वप्न, संघर्ष, निर्वेद, दर्शन, रहस्य, आनन्द ।</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लज्जा</a:t>
            </a:r>
            <a:endParaRPr lang="en-US" dirty="0"/>
          </a:p>
        </p:txBody>
      </p:sp>
      <p:sp>
        <p:nvSpPr>
          <p:cNvPr id="3" name="Content Placeholder 2"/>
          <p:cNvSpPr>
            <a:spLocks noGrp="1"/>
          </p:cNvSpPr>
          <p:nvPr>
            <p:ph sz="half" idx="1"/>
          </p:nvPr>
        </p:nvSpPr>
        <p:spPr/>
        <p:txBody>
          <a:bodyPr>
            <a:normAutofit fontScale="92500"/>
          </a:bodyPr>
          <a:lstStyle/>
          <a:p>
            <a:endParaRPr lang="en-US" dirty="0" smtClean="0"/>
          </a:p>
          <a:p>
            <a:pPr>
              <a:buNone/>
            </a:pPr>
            <a:r>
              <a:rPr lang="en-IN" dirty="0" smtClean="0"/>
              <a:t>"</a:t>
            </a:r>
            <a:r>
              <a:rPr lang="hi-IN" dirty="0" smtClean="0"/>
              <a:t>इतना न चमत्कृत हो बाले</a:t>
            </a:r>
            <a:endParaRPr lang="en-US" dirty="0" smtClean="0"/>
          </a:p>
          <a:p>
            <a:pPr>
              <a:buNone/>
            </a:pPr>
            <a:r>
              <a:rPr lang="hi-IN" dirty="0" smtClean="0"/>
              <a:t>अपने मन का उपकार करो</a:t>
            </a:r>
            <a:r>
              <a:rPr lang="en-IN" dirty="0" smtClean="0"/>
              <a:t>,</a:t>
            </a:r>
            <a:endParaRPr lang="en-US" dirty="0" smtClean="0"/>
          </a:p>
          <a:p>
            <a:pPr>
              <a:buNone/>
            </a:pPr>
            <a:r>
              <a:rPr lang="hi-IN" dirty="0" smtClean="0"/>
              <a:t>मैं एक पकड़ हूँ जो कहती</a:t>
            </a:r>
            <a:endParaRPr lang="en-US" dirty="0" smtClean="0"/>
          </a:p>
          <a:p>
            <a:pPr>
              <a:buNone/>
            </a:pPr>
            <a:r>
              <a:rPr lang="hi-IN" dirty="0" smtClean="0"/>
              <a:t>ठहरो कुछ सोच</a:t>
            </a:r>
            <a:r>
              <a:rPr lang="en-IN" dirty="0" smtClean="0"/>
              <a:t>-</a:t>
            </a:r>
            <a:r>
              <a:rPr lang="hi-IN" dirty="0" smtClean="0"/>
              <a:t>विचार करो।</a:t>
            </a:r>
            <a:endParaRPr lang="en-US" dirty="0" smtClean="0"/>
          </a:p>
          <a:p>
            <a:pPr>
              <a:buNone/>
            </a:pPr>
            <a:endParaRPr lang="en-US" dirty="0" smtClean="0"/>
          </a:p>
          <a:p>
            <a:pPr>
              <a:buNone/>
            </a:pPr>
            <a:r>
              <a:rPr lang="hi-IN" dirty="0" smtClean="0"/>
              <a:t>अंबर</a:t>
            </a:r>
            <a:r>
              <a:rPr lang="en-IN" dirty="0" smtClean="0"/>
              <a:t>-</a:t>
            </a:r>
            <a:r>
              <a:rPr lang="hi-IN" dirty="0" smtClean="0"/>
              <a:t>चुंबी हिम</a:t>
            </a:r>
            <a:r>
              <a:rPr lang="en-IN" dirty="0" smtClean="0"/>
              <a:t>-</a:t>
            </a:r>
            <a:r>
              <a:rPr lang="hi-IN" dirty="0" smtClean="0"/>
              <a:t>श्रंगों से</a:t>
            </a:r>
            <a:endParaRPr lang="en-US" dirty="0" smtClean="0"/>
          </a:p>
          <a:p>
            <a:pPr>
              <a:buNone/>
            </a:pPr>
            <a:r>
              <a:rPr lang="hi-IN" dirty="0" smtClean="0"/>
              <a:t>कलरव कोलाहल साथ लिये</a:t>
            </a:r>
            <a:r>
              <a:rPr lang="en-IN" dirty="0" smtClean="0"/>
              <a:t>,</a:t>
            </a:r>
            <a:endParaRPr lang="en-US" dirty="0" smtClean="0"/>
          </a:p>
          <a:p>
            <a:endParaRPr lang="en-US" dirty="0" smtClean="0"/>
          </a:p>
        </p:txBody>
      </p:sp>
      <p:sp>
        <p:nvSpPr>
          <p:cNvPr id="4" name="Content Placeholder 3"/>
          <p:cNvSpPr>
            <a:spLocks noGrp="1"/>
          </p:cNvSpPr>
          <p:nvPr>
            <p:ph sz="half" idx="2"/>
          </p:nvPr>
        </p:nvSpPr>
        <p:spPr/>
        <p:txBody>
          <a:bodyPr>
            <a:normAutofit fontScale="92500"/>
          </a:bodyPr>
          <a:lstStyle/>
          <a:p>
            <a:endParaRPr lang="en-US" dirty="0" smtClean="0"/>
          </a:p>
          <a:p>
            <a:pPr>
              <a:buNone/>
            </a:pPr>
            <a:r>
              <a:rPr lang="hi-IN" dirty="0" smtClean="0"/>
              <a:t>विद्युत की प्राणमयी धारा</a:t>
            </a:r>
            <a:endParaRPr lang="en-US" dirty="0" smtClean="0"/>
          </a:p>
          <a:p>
            <a:pPr>
              <a:buNone/>
            </a:pPr>
            <a:r>
              <a:rPr lang="hi-IN" dirty="0" smtClean="0"/>
              <a:t>बहती जिसमें उन्माद लिये।</a:t>
            </a:r>
            <a:endParaRPr lang="en-US" dirty="0" smtClean="0"/>
          </a:p>
          <a:p>
            <a:pPr>
              <a:buNone/>
            </a:pPr>
            <a:endParaRPr lang="en-US" dirty="0" smtClean="0"/>
          </a:p>
          <a:p>
            <a:pPr>
              <a:buNone/>
            </a:pPr>
            <a:r>
              <a:rPr lang="hi-IN" dirty="0" smtClean="0"/>
              <a:t>मंगल कुंकुम की श्री जिसमें</a:t>
            </a:r>
            <a:endParaRPr lang="en-US" dirty="0" smtClean="0"/>
          </a:p>
          <a:p>
            <a:pPr>
              <a:buNone/>
            </a:pPr>
            <a:r>
              <a:rPr lang="hi-IN" dirty="0" smtClean="0"/>
              <a:t>निखरी हो ऊषा की लाली</a:t>
            </a:r>
            <a:r>
              <a:rPr lang="en-IN" dirty="0" smtClean="0"/>
              <a:t>,</a:t>
            </a:r>
            <a:endParaRPr lang="en-US" dirty="0" smtClean="0"/>
          </a:p>
          <a:p>
            <a:pPr>
              <a:buNone/>
            </a:pPr>
            <a:r>
              <a:rPr lang="hi-IN" dirty="0" smtClean="0"/>
              <a:t>भोला सुहाग इठलाता हो</a:t>
            </a:r>
            <a:endParaRPr lang="en-US" dirty="0" smtClean="0"/>
          </a:p>
          <a:p>
            <a:pPr>
              <a:buNone/>
            </a:pPr>
            <a:r>
              <a:rPr lang="hi-IN" dirty="0" smtClean="0"/>
              <a:t>ऐसी हो जिसमें हरियाली।</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hi-IN" dirty="0" smtClean="0"/>
              <a:t>हो नयनों का कल्याण बना</a:t>
            </a:r>
            <a:endParaRPr lang="en-US" dirty="0" smtClean="0"/>
          </a:p>
          <a:p>
            <a:pPr>
              <a:buNone/>
            </a:pPr>
            <a:r>
              <a:rPr lang="hi-IN" dirty="0" smtClean="0"/>
              <a:t>आनन्द सुमन सा विकसा हो</a:t>
            </a:r>
            <a:r>
              <a:rPr lang="en-IN" dirty="0" smtClean="0"/>
              <a:t>,</a:t>
            </a:r>
            <a:endParaRPr lang="en-US" dirty="0" smtClean="0"/>
          </a:p>
          <a:p>
            <a:pPr>
              <a:buNone/>
            </a:pPr>
            <a:r>
              <a:rPr lang="hi-IN" dirty="0" smtClean="0"/>
              <a:t>वासंती के वन</a:t>
            </a:r>
            <a:r>
              <a:rPr lang="en-IN" dirty="0" smtClean="0"/>
              <a:t>-</a:t>
            </a:r>
            <a:r>
              <a:rPr lang="hi-IN" dirty="0" smtClean="0"/>
              <a:t>वैभव में</a:t>
            </a:r>
            <a:endParaRPr lang="en-US" dirty="0" smtClean="0"/>
          </a:p>
          <a:p>
            <a:pPr>
              <a:buNone/>
            </a:pPr>
            <a:r>
              <a:rPr lang="hi-IN" dirty="0" smtClean="0"/>
              <a:t>जिसका पंचम स्वर पिक</a:t>
            </a:r>
            <a:r>
              <a:rPr lang="en-IN" dirty="0" smtClean="0"/>
              <a:t>-</a:t>
            </a:r>
            <a:r>
              <a:rPr lang="hi-IN" dirty="0" smtClean="0"/>
              <a:t>सा हो</a:t>
            </a:r>
            <a:r>
              <a:rPr lang="en-IN" dirty="0" smtClean="0"/>
              <a:t>|</a:t>
            </a:r>
            <a:endParaRPr lang="en-US" dirty="0" smtClean="0"/>
          </a:p>
          <a:p>
            <a:pPr>
              <a:buNone/>
            </a:pPr>
            <a:endParaRPr lang="en-US" dirty="0" smtClean="0"/>
          </a:p>
          <a:p>
            <a:pPr>
              <a:buNone/>
            </a:pPr>
            <a:r>
              <a:rPr lang="hi-IN" dirty="0" smtClean="0"/>
              <a:t>जो गूँज उठे फिर नस</a:t>
            </a:r>
            <a:r>
              <a:rPr lang="en-IN" dirty="0" smtClean="0"/>
              <a:t>-</a:t>
            </a:r>
            <a:r>
              <a:rPr lang="hi-IN" dirty="0" smtClean="0"/>
              <a:t>नस में</a:t>
            </a:r>
            <a:endParaRPr lang="en-US" dirty="0" smtClean="0"/>
          </a:p>
          <a:p>
            <a:pPr>
              <a:buNone/>
            </a:pPr>
            <a:r>
              <a:rPr lang="hi-IN" dirty="0" smtClean="0"/>
              <a:t>मूर्छना समान मचलता</a:t>
            </a:r>
            <a:r>
              <a:rPr lang="en-IN" dirty="0" smtClean="0"/>
              <a:t>-</a:t>
            </a:r>
            <a:r>
              <a:rPr lang="hi-IN" dirty="0" smtClean="0"/>
              <a:t>सा</a:t>
            </a:r>
            <a:r>
              <a:rPr lang="en-IN" dirty="0" smtClean="0"/>
              <a:t>,</a:t>
            </a:r>
            <a:endParaRPr lang="en-US" dirty="0" smtClean="0"/>
          </a:p>
          <a:p>
            <a:pPr>
              <a:buNone/>
            </a:pPr>
            <a:r>
              <a:rPr lang="hi-IN" dirty="0" smtClean="0"/>
              <a:t>आँखों के साँचे में आकर</a:t>
            </a:r>
            <a:endParaRPr lang="en-US" dirty="0" smtClean="0"/>
          </a:p>
          <a:p>
            <a:pPr>
              <a:buNone/>
            </a:pPr>
            <a:r>
              <a:rPr lang="hi-IN" dirty="0" smtClean="0"/>
              <a:t>रमणीय रूप बन ढलता</a:t>
            </a:r>
            <a:r>
              <a:rPr lang="en-IN" dirty="0" smtClean="0"/>
              <a:t>-</a:t>
            </a:r>
            <a:r>
              <a:rPr lang="hi-IN" dirty="0" smtClean="0"/>
              <a:t>सा</a:t>
            </a:r>
            <a:r>
              <a:rPr lang="en-IN" dirty="0" smtClean="0"/>
              <a:t>|</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1057</Words>
  <Application>Microsoft Office PowerPoint</Application>
  <PresentationFormat>On-screen Show (4:3)</PresentationFormat>
  <Paragraphs>140</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कविवर जयशंकर प्रसाद</vt:lpstr>
      <vt:lpstr>Slide 2</vt:lpstr>
      <vt:lpstr>जीवन परिचय</vt:lpstr>
      <vt:lpstr>कामायनी</vt:lpstr>
      <vt:lpstr>Slide 5</vt:lpstr>
      <vt:lpstr>Slide 6</vt:lpstr>
      <vt:lpstr>Slide 7</vt:lpstr>
      <vt:lpstr>लज्जा</vt:lpstr>
      <vt:lpstr>Slide 9</vt:lpstr>
      <vt:lpstr>Slide 10</vt:lpstr>
      <vt:lpstr> </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कविवर जयशंकर प्रसाद लिली देबबर्मा सह- प्रध्य</dc:title>
  <dc:creator>AICHANG</dc:creator>
  <cp:lastModifiedBy>AICHANG</cp:lastModifiedBy>
  <cp:revision>57</cp:revision>
  <dcterms:created xsi:type="dcterms:W3CDTF">2019-01-25T07:23:44Z</dcterms:created>
  <dcterms:modified xsi:type="dcterms:W3CDTF">2019-01-31T15:48:05Z</dcterms:modified>
</cp:coreProperties>
</file>