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1" r:id="rId4"/>
    <p:sldId id="262" r:id="rId5"/>
    <p:sldId id="263" r:id="rId6"/>
    <p:sldId id="264" r:id="rId7"/>
    <p:sldId id="265" r:id="rId8"/>
    <p:sldId id="259" r:id="rId9"/>
    <p:sldId id="266" r:id="rId10"/>
    <p:sldId id="269" r:id="rId11"/>
    <p:sldId id="270" r:id="rId12"/>
    <p:sldId id="271" r:id="rId13"/>
    <p:sldId id="268" r:id="rId14"/>
    <p:sldId id="267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1AAD4-18EB-4721-A461-C7AA6DD8EE75}" type="datetimeFigureOut">
              <a:rPr lang="en-US" smtClean="0"/>
              <a:pPr/>
              <a:t>8/25/2022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4F66-98A4-45D2-893E-A2A251DADD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ric.wa.gov.au/measuring-and-assessing-soils/what-soil-organic-carbon" TargetMode="External"/><Relationship Id="rId2" Type="http://schemas.openxmlformats.org/officeDocument/2006/relationships/hyperlink" Target="https://www.britannica.com/science/soil/Soil-form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humus-soil-component" TargetMode="External"/><Relationship Id="rId2" Type="http://schemas.openxmlformats.org/officeDocument/2006/relationships/hyperlink" Target="https://www.britannica.com/science/bioma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science/carbohydrate" TargetMode="External"/><Relationship Id="rId4" Type="http://schemas.openxmlformats.org/officeDocument/2006/relationships/hyperlink" Target="https://www.britannica.com/science/protei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</a:t>
            </a:r>
            <a:r>
              <a:rPr lang="en-US" dirty="0" smtClean="0"/>
              <a:t>organic </a:t>
            </a:r>
            <a:r>
              <a:rPr lang="en-US" dirty="0" smtClean="0"/>
              <a:t>c</a:t>
            </a:r>
            <a:r>
              <a:rPr lang="en-US" dirty="0" smtClean="0"/>
              <a:t>arbon </a:t>
            </a:r>
            <a:r>
              <a:rPr lang="en-US" dirty="0" smtClean="0"/>
              <a:t>and pH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H. Deb Barma</a:t>
            </a:r>
          </a:p>
          <a:p>
            <a:r>
              <a:rPr lang="en-US" dirty="0" smtClean="0"/>
              <a:t>Women’s College, Agartala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portance of Soil pH | Soil Care | Jonathan 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11" y="1981200"/>
            <a:ext cx="9098951" cy="3352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57912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https://www.google.com/imgres?imgurl=https%3A%2F%2Fwww.jonathangreen.com%2Fwp-content%2Fuploads%2F2016%2F06%2FImportance-of-pH-scale-3-863x318.png&amp;imgrefurl=https%3A%2F%2Fwww.jonathangreen.com%2Fimportance-soil-ph.html&amp;tbnid=RCHMrmU0eD-UhM&amp;vet=12ahUKEwjA1Zyx0KXyAhX8hUsFHT_cDW8QMygBegUIARC2AQ..</a:t>
            </a:r>
            <a:r>
              <a:rPr lang="en-GB" sz="1100" dirty="0" err="1" smtClean="0"/>
              <a:t>i&amp;docid</a:t>
            </a:r>
            <a:r>
              <a:rPr lang="en-GB" sz="1100" dirty="0" smtClean="0"/>
              <a:t>=iHIA4c4zyJePNM&amp;w=863&amp;h=318&amp;q=ph%20soil%20in%20soil&amp;ved=2ahUKEwjA1Zyx0KXyAhX8hUsFHT_cDW8QMygBegUIARC2AQ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oil pH - The Master Variable | Extension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085280" cy="3581400"/>
          </a:xfrm>
          <a:prstGeom prst="rect">
            <a:avLst/>
          </a:prstGeom>
          <a:noFill/>
        </p:spPr>
      </p:pic>
      <p:pic>
        <p:nvPicPr>
          <p:cNvPr id="27652" name="Picture 4" descr="What is Soil pH: This Is Why Soil pH is Important For Your Gard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732858"/>
            <a:ext cx="5562600" cy="312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oil pH - an overview | Facts About So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10208"/>
            <a:ext cx="6477000" cy="5819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Nutrient Availability and pH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optimum pH for a plant varies with organic matter content and plant type. Plant nutrient availability is strongly tied to the pH in the soil solution.</a:t>
            </a:r>
          </a:p>
          <a:p>
            <a:r>
              <a:rPr lang="en-GB" dirty="0"/>
              <a:t>Decreasing soil pH directly increases the solubility of the plant nutrients manganese (</a:t>
            </a:r>
            <a:r>
              <a:rPr lang="en-GB" dirty="0" err="1"/>
              <a:t>Mn</a:t>
            </a:r>
            <a:r>
              <a:rPr lang="en-GB" dirty="0"/>
              <a:t>), zinc (Zn), copper (Cu), and iron (Fe). Acidic soils make these nutrients more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Adjusting pH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7912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If </a:t>
            </a:r>
            <a:r>
              <a:rPr lang="en-GB" dirty="0"/>
              <a:t>the soil pH is too basic for the desired plant, incorporating an acidic soil amendment such as pine bark or compost, or applying elemental </a:t>
            </a:r>
            <a:r>
              <a:rPr lang="en-GB" dirty="0" err="1"/>
              <a:t>sulfur</a:t>
            </a:r>
            <a:r>
              <a:rPr lang="en-GB" dirty="0"/>
              <a:t>, will lower soil </a:t>
            </a:r>
            <a:r>
              <a:rPr lang="en-GB" dirty="0" err="1"/>
              <a:t>pH.</a:t>
            </a:r>
            <a:r>
              <a:rPr lang="en-GB" dirty="0"/>
              <a:t> Apply </a:t>
            </a:r>
            <a:r>
              <a:rPr lang="en-GB" dirty="0" err="1"/>
              <a:t>sulfur</a:t>
            </a:r>
            <a:r>
              <a:rPr lang="en-GB" dirty="0"/>
              <a:t> with caution; too much can harm plants.</a:t>
            </a:r>
          </a:p>
          <a:p>
            <a:r>
              <a:rPr lang="en-GB" dirty="0"/>
              <a:t>If the soil pH is too acidic, apply lime to raise the soil </a:t>
            </a:r>
            <a:r>
              <a:rPr lang="en-GB" dirty="0" err="1"/>
              <a:t>pH.</a:t>
            </a:r>
            <a:r>
              <a:rPr lang="en-GB" dirty="0"/>
              <a:t> There are two general classes of liming materials: </a:t>
            </a:r>
            <a:r>
              <a:rPr lang="en-GB" dirty="0" err="1"/>
              <a:t>calcitic</a:t>
            </a:r>
            <a:r>
              <a:rPr lang="en-GB" dirty="0"/>
              <a:t> (without magnesium) and </a:t>
            </a:r>
            <a:r>
              <a:rPr lang="en-GB" dirty="0" err="1"/>
              <a:t>dolomitic</a:t>
            </a:r>
            <a:r>
              <a:rPr lang="en-GB" dirty="0"/>
              <a:t> (with magnesium). </a:t>
            </a:r>
            <a:r>
              <a:rPr lang="en-GB" dirty="0" err="1"/>
              <a:t>Calcitic</a:t>
            </a:r>
            <a:r>
              <a:rPr lang="en-GB" dirty="0"/>
              <a:t> lime is composed of calcium carbonate (CaCO</a:t>
            </a:r>
            <a:r>
              <a:rPr lang="en-GB" baseline="-25000" dirty="0"/>
              <a:t>3</a:t>
            </a:r>
            <a:r>
              <a:rPr lang="en-GB" dirty="0"/>
              <a:t>) and can be used on soils high in magnesium. </a:t>
            </a:r>
            <a:r>
              <a:rPr lang="en-GB" dirty="0" err="1"/>
              <a:t>Dolomitic</a:t>
            </a:r>
            <a:r>
              <a:rPr lang="en-GB" dirty="0"/>
              <a:t> lime is a mixture of calcium and magnesium carbonates (CaCO</a:t>
            </a:r>
            <a:r>
              <a:rPr lang="en-GB" baseline="-25000" dirty="0"/>
              <a:t>3</a:t>
            </a:r>
            <a:r>
              <a:rPr lang="en-GB" dirty="0"/>
              <a:t> and MgCO</a:t>
            </a:r>
            <a:r>
              <a:rPr lang="en-GB" baseline="-25000" dirty="0"/>
              <a:t>3</a:t>
            </a:r>
            <a:r>
              <a:rPr lang="en-GB" dirty="0"/>
              <a:t>), which is the preferred liming material for soils low in magnesium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https://www.britannica.com/science/soil/Soil-formation</a:t>
            </a:r>
            <a:endParaRPr lang="en-GB" dirty="0"/>
          </a:p>
          <a:p>
            <a:r>
              <a:rPr lang="en-GB" dirty="0" smtClean="0">
                <a:hlinkClick r:id="rId3"/>
              </a:rPr>
              <a:t>https://www.agric.wa.gov.au/measuring-and-assessing-soils/what-soil-organic-carbon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second major component of soils is organic matter produced by organisms. The total organic matter in soil, except for materials identifiable as </a:t>
            </a:r>
            <a:r>
              <a:rPr lang="en-GB" dirty="0" err="1"/>
              <a:t>undecomposed</a:t>
            </a:r>
            <a:r>
              <a:rPr lang="en-GB" dirty="0"/>
              <a:t> or partially decomposed </a:t>
            </a:r>
            <a:r>
              <a:rPr lang="en-GB" dirty="0">
                <a:hlinkClick r:id="rId2"/>
              </a:rPr>
              <a:t>biomass</a:t>
            </a:r>
            <a:r>
              <a:rPr lang="en-GB" dirty="0"/>
              <a:t>, is called </a:t>
            </a:r>
            <a:r>
              <a:rPr lang="en-GB" dirty="0">
                <a:hlinkClick r:id="rId3"/>
              </a:rPr>
              <a:t>humus</a:t>
            </a:r>
            <a:r>
              <a:rPr lang="en-GB" dirty="0"/>
              <a:t>. This solid, dark-coloured component of soil plays a significant role in the control of soil acidity, in the cycling of nutrients, and in the detoxification of hazardous compounds. Humus consists of biological molecules such as </a:t>
            </a:r>
            <a:r>
              <a:rPr lang="en-GB" dirty="0">
                <a:hlinkClick r:id="rId4"/>
              </a:rPr>
              <a:t>proteins</a:t>
            </a:r>
            <a:r>
              <a:rPr lang="en-GB" dirty="0"/>
              <a:t> and </a:t>
            </a:r>
            <a:r>
              <a:rPr lang="en-GB" dirty="0">
                <a:hlinkClick r:id="rId5"/>
              </a:rPr>
              <a:t>carbohydrates</a:t>
            </a:r>
            <a:r>
              <a:rPr lang="en-GB" dirty="0"/>
              <a:t> as well as the </a:t>
            </a:r>
            <a:r>
              <a:rPr lang="en-GB" dirty="0" err="1"/>
              <a:t>humic</a:t>
            </a:r>
            <a:r>
              <a:rPr lang="en-GB" dirty="0"/>
              <a:t> substances (polymeric compounds produced through microbial action that differ from metabolically active compounds).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soil organic carbon?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Soil organic carbon is a measureable component of soil organic matter. Organic matter makes up just 2–10% of most soil's mass and has an important role in the physical, chemical and biological function of agricultural soils.</a:t>
            </a:r>
          </a:p>
          <a:p>
            <a:r>
              <a:rPr lang="en-GB" dirty="0"/>
              <a:t>Organic matter contributes to nutrient retention and turnover, soil structure, moisture retention and availability, degradation of pollutants, and carbon </a:t>
            </a:r>
            <a:r>
              <a:rPr lang="en-GB" dirty="0" smtClean="0"/>
              <a:t>sequestration </a:t>
            </a:r>
            <a:r>
              <a:rPr lang="en-GB" dirty="0" smtClean="0">
                <a:solidFill>
                  <a:srgbClr val="00B0F0"/>
                </a:solidFill>
              </a:rPr>
              <a:t>(</a:t>
            </a:r>
            <a:r>
              <a:rPr lang="en-GB" dirty="0">
                <a:solidFill>
                  <a:srgbClr val="00B0F0"/>
                </a:solidFill>
              </a:rPr>
              <a:t>removal or </a:t>
            </a:r>
            <a:r>
              <a:rPr lang="en-GB" dirty="0" smtClean="0">
                <a:solidFill>
                  <a:srgbClr val="00B0F0"/>
                </a:solidFill>
              </a:rPr>
              <a:t>separation).</a:t>
            </a:r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is soil organic carbon different to soil organic matter?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GB" dirty="0" smtClean="0"/>
              <a:t>Soil </a:t>
            </a:r>
            <a:r>
              <a:rPr lang="en-GB" dirty="0"/>
              <a:t>organic carbon (SOC) refers only to the carbon component of organic compounds. Soil organic matter (SOM) is difficult to measure directly, so laboratories tend to measure and report SOC.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soil organic matter?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SOM</a:t>
            </a:r>
            <a:r>
              <a:rPr lang="en-GB" dirty="0"/>
              <a:t> is composed mainly of carbon, hydrogen and oxygen, and has small amounts of other elements, such as nitrogen, phosphorous, </a:t>
            </a:r>
            <a:r>
              <a:rPr lang="en-GB" dirty="0" err="1"/>
              <a:t>sulfur</a:t>
            </a:r>
            <a:r>
              <a:rPr lang="en-GB" dirty="0"/>
              <a:t>, potassium, calcium and magnesium contained in organic residues. It is divided into ‘living’ and ‘dead’ components and can range from very recent inputs, such as </a:t>
            </a:r>
            <a:r>
              <a:rPr lang="en-GB" dirty="0" smtClean="0"/>
              <a:t>stubble </a:t>
            </a:r>
            <a:r>
              <a:rPr lang="en-GB" dirty="0" smtClean="0">
                <a:solidFill>
                  <a:srgbClr val="00B0F0"/>
                </a:solidFill>
              </a:rPr>
              <a:t>(stumps of grains and other stalks left in the ground when the crop is cut)</a:t>
            </a:r>
            <a:r>
              <a:rPr lang="en-GB" dirty="0" smtClean="0"/>
              <a:t>, </a:t>
            </a:r>
            <a:r>
              <a:rPr lang="en-GB" dirty="0"/>
              <a:t>to largely decayed materials that are thousands of years old. About 10% of below-ground SOM, such as roots, fauna and microorganisms, is ‘living’ (Figure 1).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 exists as 4 distinct fractions which vary widely in size, turnover time and composition in the soil (Table 1):</a:t>
            </a:r>
          </a:p>
          <a:p>
            <a:r>
              <a:rPr lang="en-GB" dirty="0"/>
              <a:t>dissolved organic matter</a:t>
            </a:r>
          </a:p>
          <a:p>
            <a:r>
              <a:rPr lang="en-GB" dirty="0"/>
              <a:t>particulate organic matter</a:t>
            </a:r>
          </a:p>
          <a:p>
            <a:r>
              <a:rPr lang="en-GB" dirty="0"/>
              <a:t>humus</a:t>
            </a:r>
          </a:p>
          <a:p>
            <a:r>
              <a:rPr lang="en-GB" dirty="0"/>
              <a:t>resistant organic matter.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agric.wa.gov.au/sites/gateway/files/styles/gw_large/public/SOM%20components.png?itok=aoOrRm7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295400" y="52578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Figure 1 Most soil organic matter is dead or decaying, with living organisms making up about 10% of the soil organic matter pool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Rating chart for soil test data</a:t>
            </a:r>
            <a:endParaRPr lang="en-GB" dirty="0"/>
          </a:p>
        </p:txBody>
      </p:sp>
      <p:pic>
        <p:nvPicPr>
          <p:cNvPr id="1026" name="Picture 2" descr="C:\Users\User\Pictures\Screenshots\Screenshot (270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82475"/>
            <a:ext cx="5499388" cy="59755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248400" y="5486400"/>
            <a:ext cx="266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https://agritech.tnau.ac.in/agriculture/agri_soil_soilratingchart.html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Soil pH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Soil </a:t>
            </a:r>
            <a:r>
              <a:rPr lang="en-GB" dirty="0"/>
              <a:t>pH is a measure of the soil’s relative acidity or </a:t>
            </a:r>
            <a:r>
              <a:rPr lang="en-GB" dirty="0" err="1"/>
              <a:t>basicity</a:t>
            </a:r>
            <a:r>
              <a:rPr lang="en-GB" dirty="0"/>
              <a:t>. The pH scale ranges from 0 to 14. A pH of 7 is a neutral state, representing the value found in pure water. Values above 7.0 are basic, while values below 7.0 are acidic. The pH scale is logarithmic, meaning each unit has a 10-fold increase of acidity or </a:t>
            </a:r>
            <a:r>
              <a:rPr lang="en-GB" dirty="0" err="1"/>
              <a:t>basicity</a:t>
            </a:r>
            <a:r>
              <a:rPr lang="en-GB" dirty="0"/>
              <a:t>. Thus, compared to a pH of 7.0, a pH of 6.0 is ten times more acidic, and a pH of 5.0 is 100 times more acidic.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485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Soil organic carbon and pH</vt:lpstr>
      <vt:lpstr>Slide 2</vt:lpstr>
      <vt:lpstr>What is soil organic carbon? </vt:lpstr>
      <vt:lpstr>How is soil organic carbon different to soil organic matter? </vt:lpstr>
      <vt:lpstr>What is soil organic matter? </vt:lpstr>
      <vt:lpstr>Slide 6</vt:lpstr>
      <vt:lpstr>Slide 7</vt:lpstr>
      <vt:lpstr>Rating chart for soil test data</vt:lpstr>
      <vt:lpstr>Soil pH </vt:lpstr>
      <vt:lpstr>Slide 10</vt:lpstr>
      <vt:lpstr>Slide 11</vt:lpstr>
      <vt:lpstr>Slide 12</vt:lpstr>
      <vt:lpstr>Nutrient Availability and pH  </vt:lpstr>
      <vt:lpstr>Adjusting pH 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2021-08-10T03:53:26Z</dcterms:created>
  <dcterms:modified xsi:type="dcterms:W3CDTF">2022-08-25T08:00:51Z</dcterms:modified>
</cp:coreProperties>
</file>