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59" r:id="rId6"/>
    <p:sldId id="264" r:id="rId7"/>
    <p:sldId id="266" r:id="rId8"/>
    <p:sldId id="267" r:id="rId9"/>
    <p:sldId id="261" r:id="rId10"/>
    <p:sldId id="260" r:id="rId11"/>
    <p:sldId id="262" r:id="rId12"/>
    <p:sldId id="268" r:id="rId13"/>
    <p:sldId id="269" r:id="rId14"/>
    <p:sldId id="272" r:id="rId15"/>
    <p:sldId id="270" r:id="rId16"/>
    <p:sldId id="271" r:id="rId17"/>
    <p:sldId id="273"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6724DB-7F3C-46ED-B79E-10EED46F79B4}" type="datetimeFigureOut">
              <a:rPr lang="en-US" smtClean="0"/>
              <a:pPr/>
              <a:t>8/24/2022</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2A07CE-62E2-4938-99D9-DE0F846F2F0E}"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6724DB-7F3C-46ED-B79E-10EED46F79B4}" type="datetimeFigureOut">
              <a:rPr lang="en-US" smtClean="0"/>
              <a:pPr/>
              <a:t>8/24/2022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A07CE-62E2-4938-99D9-DE0F846F2F0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62A07CE-62E2-4938-99D9-DE0F846F2F0E}"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6724DB-7F3C-46ED-B79E-10EED46F79B4}" type="datetimeFigureOut">
              <a:rPr lang="en-US" smtClean="0"/>
              <a:pPr/>
              <a:t>8/24/2022</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6724DB-7F3C-46ED-B79E-10EED46F79B4}" type="datetimeFigureOut">
              <a:rPr lang="en-US" smtClean="0"/>
              <a:pPr/>
              <a:t>8/24/2022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E62A07CE-62E2-4938-99D9-DE0F846F2F0E}"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C76724DB-7F3C-46ED-B79E-10EED46F79B4}" type="datetimeFigureOut">
              <a:rPr lang="en-US" smtClean="0"/>
              <a:pPr/>
              <a:t>8/24/2022</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2A07CE-62E2-4938-99D9-DE0F846F2F0E}"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6724DB-7F3C-46ED-B79E-10EED46F79B4}" type="datetimeFigureOut">
              <a:rPr lang="en-US" smtClean="0"/>
              <a:pPr/>
              <a:t>8/24/2022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A07CE-62E2-4938-99D9-DE0F846F2F0E}"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6724DB-7F3C-46ED-B79E-10EED46F79B4}" type="datetimeFigureOut">
              <a:rPr lang="en-US" smtClean="0"/>
              <a:pPr/>
              <a:t>8/24/2022</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62A07CE-62E2-4938-99D9-DE0F846F2F0E}"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6724DB-7F3C-46ED-B79E-10EED46F79B4}" type="datetimeFigureOut">
              <a:rPr lang="en-US" smtClean="0"/>
              <a:pPr/>
              <a:t>8/24/2022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E62A07CE-62E2-4938-99D9-DE0F846F2F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76724DB-7F3C-46ED-B79E-10EED46F79B4}" type="datetimeFigureOut">
              <a:rPr lang="en-US" smtClean="0"/>
              <a:pPr/>
              <a:t>8/24/2022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62A07CE-62E2-4938-99D9-DE0F846F2F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62A07CE-62E2-4938-99D9-DE0F846F2F0E}"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76724DB-7F3C-46ED-B79E-10EED46F79B4}" type="datetimeFigureOut">
              <a:rPr lang="en-US" smtClean="0"/>
              <a:pPr/>
              <a:t>8/24/2022</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62A07CE-62E2-4938-99D9-DE0F846F2F0E}"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76724DB-7F3C-46ED-B79E-10EED46F79B4}" type="datetimeFigureOut">
              <a:rPr lang="en-US" smtClean="0"/>
              <a:pPr/>
              <a:t>8/24/2022</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6724DB-7F3C-46ED-B79E-10EED46F79B4}" type="datetimeFigureOut">
              <a:rPr lang="en-US" smtClean="0"/>
              <a:pPr/>
              <a:t>8/24/2022</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62A07CE-62E2-4938-99D9-DE0F846F2F0E}"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byjus.com/biology/seed-germin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H. Deb Barma</a:t>
            </a:r>
          </a:p>
          <a:p>
            <a:r>
              <a:rPr lang="en-US" dirty="0" smtClean="0"/>
              <a:t>Assistant Professor</a:t>
            </a:r>
          </a:p>
          <a:p>
            <a:r>
              <a:rPr lang="en-US" dirty="0" smtClean="0"/>
              <a:t>Women’s College, </a:t>
            </a:r>
            <a:r>
              <a:rPr lang="en-US" dirty="0" err="1" smtClean="0"/>
              <a:t>agartala</a:t>
            </a:r>
            <a:endParaRPr lang="en-GB" dirty="0"/>
          </a:p>
        </p:txBody>
      </p:sp>
      <p:sp>
        <p:nvSpPr>
          <p:cNvPr id="2" name="Title 1"/>
          <p:cNvSpPr>
            <a:spLocks noGrp="1"/>
          </p:cNvSpPr>
          <p:nvPr>
            <p:ph type="ctrTitle"/>
          </p:nvPr>
        </p:nvSpPr>
        <p:spPr/>
        <p:txBody>
          <a:bodyPr>
            <a:normAutofit fontScale="90000"/>
          </a:bodyPr>
          <a:lstStyle/>
          <a:p>
            <a:r>
              <a:rPr lang="en-US" dirty="0" smtClean="0"/>
              <a:t>Soil Profile, Major Soil types of the World: Zonal, </a:t>
            </a:r>
            <a:r>
              <a:rPr lang="en-US" dirty="0" err="1" smtClean="0"/>
              <a:t>Azonal</a:t>
            </a:r>
            <a:r>
              <a:rPr lang="en-US" dirty="0" smtClean="0"/>
              <a:t> and </a:t>
            </a:r>
            <a:r>
              <a:rPr lang="en-US" dirty="0" err="1" smtClean="0"/>
              <a:t>Intrazonal</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295400"/>
            <a:ext cx="8503920" cy="5257800"/>
          </a:xfrm>
        </p:spPr>
        <p:txBody>
          <a:bodyPr>
            <a:normAutofit fontScale="85000" lnSpcReduction="10000"/>
          </a:bodyPr>
          <a:lstStyle/>
          <a:p>
            <a:pPr>
              <a:buNone/>
            </a:pPr>
            <a:endParaRPr lang="en-GB" dirty="0" smtClean="0">
              <a:solidFill>
                <a:srgbClr val="FF0000"/>
              </a:solidFill>
            </a:endParaRPr>
          </a:p>
          <a:p>
            <a:pPr>
              <a:buNone/>
            </a:pPr>
            <a:r>
              <a:rPr lang="en-GB" dirty="0" smtClean="0">
                <a:solidFill>
                  <a:srgbClr val="FF0000"/>
                </a:solidFill>
              </a:rPr>
              <a:t>The E-Horizon</a:t>
            </a:r>
          </a:p>
          <a:p>
            <a:r>
              <a:rPr lang="en-GB" dirty="0" smtClean="0"/>
              <a:t>This layer is composed of nutrients leached from the O and A horizons. This layer is more common in forested areas and has lower clay content.</a:t>
            </a:r>
          </a:p>
          <a:p>
            <a:pPr>
              <a:buNone/>
            </a:pPr>
            <a:endParaRPr lang="en-GB" dirty="0" smtClean="0">
              <a:solidFill>
                <a:srgbClr val="FF0000"/>
              </a:solidFill>
            </a:endParaRPr>
          </a:p>
          <a:p>
            <a:pPr>
              <a:buNone/>
            </a:pPr>
            <a:r>
              <a:rPr lang="en-GB" dirty="0" smtClean="0">
                <a:solidFill>
                  <a:srgbClr val="FF0000"/>
                </a:solidFill>
              </a:rPr>
              <a:t>The B-Horizon or Subsoil</a:t>
            </a:r>
          </a:p>
          <a:p>
            <a:r>
              <a:rPr lang="en-GB" dirty="0" smtClean="0"/>
              <a:t>It is the subsurface horizon, present just below the topsoil and above the bedrock. It is comparatively harder and compact than topsoil. It contains less humus, soluble minerals, and organic matter. It is a site of deposition of certain minerals and metal salts such as iron oxide.</a:t>
            </a:r>
          </a:p>
          <a:p>
            <a:r>
              <a:rPr lang="en-GB" dirty="0" smtClean="0"/>
              <a:t>This layer holds enough water than the topsoil and is lighter brown due to the presence of clay soil. The soil of horizon-A and horizon-B is often mixed while ploughing the fields.</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GB" dirty="0" smtClean="0">
                <a:solidFill>
                  <a:srgbClr val="FF0000"/>
                </a:solidFill>
              </a:rPr>
              <a:t>The C-Horizon or </a:t>
            </a:r>
            <a:r>
              <a:rPr lang="en-GB" dirty="0" err="1" smtClean="0">
                <a:solidFill>
                  <a:srgbClr val="FF0000"/>
                </a:solidFill>
              </a:rPr>
              <a:t>Saprolite</a:t>
            </a:r>
            <a:endParaRPr lang="en-GB" dirty="0" smtClean="0">
              <a:solidFill>
                <a:srgbClr val="FF0000"/>
              </a:solidFill>
            </a:endParaRPr>
          </a:p>
          <a:p>
            <a:r>
              <a:rPr lang="en-GB" dirty="0" smtClean="0"/>
              <a:t>This layer is devoid of any organic matter and is made up of broken bedrock. This layer is also known as </a:t>
            </a:r>
            <a:r>
              <a:rPr lang="en-GB" dirty="0" err="1" smtClean="0"/>
              <a:t>saprolite</a:t>
            </a:r>
            <a:r>
              <a:rPr lang="en-GB" dirty="0" smtClean="0"/>
              <a:t>. The geological material present in this zone is cemented.</a:t>
            </a:r>
          </a:p>
          <a:p>
            <a:pPr>
              <a:buNone/>
            </a:pPr>
            <a:r>
              <a:rPr lang="en-GB" dirty="0" smtClean="0">
                <a:solidFill>
                  <a:srgbClr val="FF0000"/>
                </a:solidFill>
              </a:rPr>
              <a:t>The R-Horizon</a:t>
            </a:r>
          </a:p>
          <a:p>
            <a:r>
              <a:rPr lang="en-GB" dirty="0" smtClean="0"/>
              <a:t>It is a compacted and cemented layer. Different types of rocks such as granite, basalt and limestone are found here.</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Soil Types of the World</a:t>
            </a:r>
            <a:endParaRPr lang="en-GB" dirty="0"/>
          </a:p>
        </p:txBody>
      </p:sp>
      <p:sp>
        <p:nvSpPr>
          <p:cNvPr id="3" name="Content Placeholder 2"/>
          <p:cNvSpPr>
            <a:spLocks noGrp="1"/>
          </p:cNvSpPr>
          <p:nvPr>
            <p:ph sz="quarter" idx="1"/>
          </p:nvPr>
        </p:nvSpPr>
        <p:spPr/>
        <p:txBody>
          <a:bodyPr/>
          <a:lstStyle/>
          <a:p>
            <a:r>
              <a:rPr lang="en-US" dirty="0" smtClean="0"/>
              <a:t>The US Department and Agriculture System of Soil Classification (USDA-1938) </a:t>
            </a:r>
            <a:r>
              <a:rPr lang="en-US" dirty="0" err="1" smtClean="0"/>
              <a:t>recognised</a:t>
            </a:r>
            <a:r>
              <a:rPr lang="en-US" dirty="0" smtClean="0"/>
              <a:t> 3 orders of soils, eg.-1. Zonal Soils, 2. Intra-zonal Soils, and 3. </a:t>
            </a:r>
            <a:r>
              <a:rPr lang="en-US" dirty="0" err="1" smtClean="0"/>
              <a:t>Azonal</a:t>
            </a:r>
            <a:r>
              <a:rPr lang="en-US" dirty="0" smtClean="0"/>
              <a:t> Soils.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wnloads\20210327_142711.jpg"/>
          <p:cNvPicPr>
            <a:picLocks noChangeAspect="1" noChangeArrowheads="1"/>
          </p:cNvPicPr>
          <p:nvPr/>
        </p:nvPicPr>
        <p:blipFill>
          <a:blip r:embed="rId2"/>
          <a:srcRect/>
          <a:stretch>
            <a:fillRect/>
          </a:stretch>
        </p:blipFill>
        <p:spPr bwMode="auto">
          <a:xfrm>
            <a:off x="838200" y="228600"/>
            <a:ext cx="7010400" cy="62319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Zonal Soils</a:t>
            </a:r>
            <a:endParaRPr lang="en-GB" dirty="0"/>
          </a:p>
        </p:txBody>
      </p:sp>
      <p:pic>
        <p:nvPicPr>
          <p:cNvPr id="8" name="Picture 3" descr="C:\Users\User\Downloads\20210327_142422.jpg"/>
          <p:cNvPicPr>
            <a:picLocks noGrp="1" noChangeAspect="1" noChangeArrowheads="1"/>
          </p:cNvPicPr>
          <p:nvPr>
            <p:ph sz="quarter" idx="1"/>
          </p:nvPr>
        </p:nvPicPr>
        <p:blipFill>
          <a:blip r:embed="rId2" cstate="print"/>
          <a:srcRect/>
          <a:stretch>
            <a:fillRect/>
          </a:stretch>
        </p:blipFill>
        <p:spPr bwMode="auto">
          <a:xfrm>
            <a:off x="1600200" y="1527174"/>
            <a:ext cx="4582996" cy="49498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wnloads\20210327_142454.jpg"/>
          <p:cNvPicPr>
            <a:picLocks noChangeAspect="1" noChangeArrowheads="1"/>
          </p:cNvPicPr>
          <p:nvPr/>
        </p:nvPicPr>
        <p:blipFill>
          <a:blip r:embed="rId2"/>
          <a:srcRect/>
          <a:stretch>
            <a:fillRect/>
          </a:stretch>
        </p:blipFill>
        <p:spPr bwMode="auto">
          <a:xfrm>
            <a:off x="457201" y="1066801"/>
            <a:ext cx="7848600" cy="26190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Intra-zonal Soils</a:t>
            </a:r>
            <a:endParaRPr lang="en-GB" dirty="0"/>
          </a:p>
        </p:txBody>
      </p:sp>
      <p:pic>
        <p:nvPicPr>
          <p:cNvPr id="4" name="Picture 2" descr="C:\Users\User\Downloads\20210327_142520.jpg"/>
          <p:cNvPicPr>
            <a:picLocks noGrp="1" noChangeAspect="1" noChangeArrowheads="1"/>
          </p:cNvPicPr>
          <p:nvPr>
            <p:ph sz="quarter" idx="1"/>
          </p:nvPr>
        </p:nvPicPr>
        <p:blipFill>
          <a:blip r:embed="rId2" cstate="print"/>
          <a:srcRect/>
          <a:stretch>
            <a:fillRect/>
          </a:stretch>
        </p:blipFill>
        <p:spPr bwMode="auto">
          <a:xfrm>
            <a:off x="2351697" y="1527175"/>
            <a:ext cx="4404094"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8674" name="Picture 2" descr="C:\Users\User\Downloads\20210327_142644.jpg"/>
          <p:cNvPicPr>
            <a:picLocks noGrp="1" noChangeAspect="1" noChangeArrowheads="1"/>
          </p:cNvPicPr>
          <p:nvPr>
            <p:ph sz="quarter" idx="1"/>
          </p:nvPr>
        </p:nvPicPr>
        <p:blipFill>
          <a:blip r:embed="rId2" cstate="print"/>
          <a:srcRect/>
          <a:stretch>
            <a:fillRect/>
          </a:stretch>
        </p:blipFill>
        <p:spPr bwMode="auto">
          <a:xfrm>
            <a:off x="1804847" y="1527175"/>
            <a:ext cx="5497794" cy="4572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GB" dirty="0"/>
          </a:p>
        </p:txBody>
      </p:sp>
      <p:sp>
        <p:nvSpPr>
          <p:cNvPr id="3" name="Rectangle 2"/>
          <p:cNvSpPr/>
          <p:nvPr/>
        </p:nvSpPr>
        <p:spPr>
          <a:xfrm>
            <a:off x="304800" y="1447800"/>
            <a:ext cx="5075428" cy="646331"/>
          </a:xfrm>
          <a:prstGeom prst="rect">
            <a:avLst/>
          </a:prstGeom>
        </p:spPr>
        <p:txBody>
          <a:bodyPr wrap="none">
            <a:spAutoFit/>
          </a:bodyPr>
          <a:lstStyle/>
          <a:p>
            <a:r>
              <a:rPr lang="en-GB" dirty="0" smtClean="0"/>
              <a:t>1. Environmental Geography by </a:t>
            </a:r>
            <a:r>
              <a:rPr lang="en-GB" dirty="0" err="1" smtClean="0"/>
              <a:t>Savindra</a:t>
            </a:r>
            <a:r>
              <a:rPr lang="en-GB" dirty="0" smtClean="0"/>
              <a:t> Singh </a:t>
            </a:r>
          </a:p>
          <a:p>
            <a:r>
              <a:rPr lang="en-GB" dirty="0" smtClean="0"/>
              <a:t>2. </a:t>
            </a:r>
            <a:r>
              <a:rPr lang="en-GB" dirty="0" smtClean="0"/>
              <a:t>https</a:t>
            </a:r>
            <a:r>
              <a:rPr lang="en-GB" dirty="0" smtClean="0"/>
              <a:t>://byjus.com/biology/soil-profile/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Profile</a:t>
            </a:r>
            <a:endParaRPr lang="en-GB" dirty="0"/>
          </a:p>
        </p:txBody>
      </p:sp>
      <p:sp>
        <p:nvSpPr>
          <p:cNvPr id="3" name="Content Placeholder 2"/>
          <p:cNvSpPr>
            <a:spLocks noGrp="1"/>
          </p:cNvSpPr>
          <p:nvPr>
            <p:ph sz="quarter" idx="1"/>
          </p:nvPr>
        </p:nvSpPr>
        <p:spPr/>
        <p:txBody>
          <a:bodyPr>
            <a:normAutofit fontScale="92500"/>
          </a:bodyPr>
          <a:lstStyle/>
          <a:p>
            <a:r>
              <a:rPr lang="en-US" dirty="0" smtClean="0"/>
              <a:t>A soil profile is a display of vertical section from the ground surface down to the parent rocks. Thus a soil profile denotes the vertical distribution of soil components (e.g., the living organisms-flora and fauna-and organic matter, the inorganic minerals, the soil solution and the attributes of soil atmosphere, etc) and various associations of the properties of these components.</a:t>
            </a:r>
          </a:p>
          <a:p>
            <a:r>
              <a:rPr lang="en-GB" b="1" i="1" dirty="0" smtClean="0"/>
              <a:t>“Soil profile is defined as the vertical section of the soil from the ground surface downwards to where the soil meets the underlying rock.”</a:t>
            </a:r>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4000"/>
            <a:ext cx="8503920" cy="4575048"/>
          </a:xfrm>
        </p:spPr>
        <p:txBody>
          <a:bodyPr>
            <a:normAutofit fontScale="85000" lnSpcReduction="10000"/>
          </a:bodyPr>
          <a:lstStyle/>
          <a:p>
            <a:r>
              <a:rPr lang="en-GB" dirty="0" smtClean="0"/>
              <a:t>The soil is arranged in layers or horizons during its formation. These layers or horizons are known as the soil profile. It is the vertical section of the soil that is exposed by a soil pit. The layers of soil can easily be identified by the soil colour and size of soil particles. The different layers of soil are:</a:t>
            </a:r>
          </a:p>
          <a:p>
            <a:pPr>
              <a:buNone/>
            </a:pPr>
            <a:r>
              <a:rPr lang="en-GB" dirty="0" smtClean="0"/>
              <a:t>-Topsoil</a:t>
            </a:r>
          </a:p>
          <a:p>
            <a:pPr>
              <a:buNone/>
            </a:pPr>
            <a:r>
              <a:rPr lang="en-GB" dirty="0" smtClean="0"/>
              <a:t>-Subsoil</a:t>
            </a:r>
          </a:p>
          <a:p>
            <a:pPr>
              <a:buNone/>
            </a:pPr>
            <a:r>
              <a:rPr lang="en-GB" dirty="0" smtClean="0"/>
              <a:t>-Parent rock</a:t>
            </a:r>
          </a:p>
          <a:p>
            <a:r>
              <a:rPr lang="en-GB" dirty="0" smtClean="0"/>
              <a:t>Each layer of soil has distinct characteristics.</a:t>
            </a:r>
          </a:p>
          <a:p>
            <a:r>
              <a:rPr lang="en-GB" dirty="0" smtClean="0"/>
              <a:t>Soil profile helps in determining the role of the soil as well. It helps one to differentiate the given sample of soil from other soil samples based on factors like its colour, texture, structure, and thickness, as well as its chemical composition.</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a:t>
            </a:r>
            <a:endParaRPr lang="en-GB" dirty="0"/>
          </a:p>
        </p:txBody>
      </p:sp>
      <p:sp>
        <p:nvSpPr>
          <p:cNvPr id="3" name="Content Placeholder 2"/>
          <p:cNvSpPr>
            <a:spLocks noGrp="1"/>
          </p:cNvSpPr>
          <p:nvPr>
            <p:ph sz="quarter" idx="1"/>
          </p:nvPr>
        </p:nvSpPr>
        <p:spPr>
          <a:xfrm>
            <a:off x="301752" y="1371600"/>
            <a:ext cx="8537448" cy="5181600"/>
          </a:xfrm>
        </p:spPr>
        <p:txBody>
          <a:bodyPr>
            <a:normAutofit fontScale="85000" lnSpcReduction="20000"/>
          </a:bodyPr>
          <a:lstStyle/>
          <a:p>
            <a:r>
              <a:rPr lang="en-US" dirty="0" smtClean="0"/>
              <a:t>The soil profile is characterized by the following common properties:</a:t>
            </a:r>
          </a:p>
          <a:p>
            <a:pPr marL="514350" indent="-514350">
              <a:buFont typeface="+mj-lt"/>
              <a:buAutoNum type="arabicPeriod"/>
            </a:pPr>
            <a:r>
              <a:rPr lang="en-US" dirty="0" smtClean="0"/>
              <a:t>On an average there is gradual decrease of organic matter, no. of living organisms, activity of living organisms etc. with increasing depth in soil profile.</a:t>
            </a:r>
          </a:p>
          <a:p>
            <a:pPr marL="514350" indent="-514350">
              <a:buFont typeface="+mj-lt"/>
              <a:buAutoNum type="arabicPeriod"/>
            </a:pPr>
            <a:r>
              <a:rPr lang="en-US" dirty="0" smtClean="0"/>
              <a:t>The level of aeration of soil decreases from the surface downwards in the soil profile.</a:t>
            </a:r>
          </a:p>
          <a:p>
            <a:pPr marL="514350" indent="-514350">
              <a:buFont typeface="+mj-lt"/>
              <a:buAutoNum type="arabicPeriod"/>
            </a:pPr>
            <a:r>
              <a:rPr lang="en-US" dirty="0" smtClean="0"/>
              <a:t>There is increase in the no. and variety of parent minerals from the surface downward in the soil profile </a:t>
            </a:r>
            <a:r>
              <a:rPr lang="en-US" dirty="0" err="1" smtClean="0"/>
              <a:t>upto</a:t>
            </a:r>
            <a:r>
              <a:rPr lang="en-US" dirty="0" smtClean="0"/>
              <a:t> the base of parent rocks.</a:t>
            </a:r>
          </a:p>
          <a:p>
            <a:pPr marL="514350" indent="-514350">
              <a:buFont typeface="+mj-lt"/>
              <a:buAutoNum type="arabicPeriod"/>
            </a:pPr>
            <a:r>
              <a:rPr lang="en-US" dirty="0" smtClean="0"/>
              <a:t>There is no definite trend of increase or decrease in the content of soil water with depth because there is a lot of fluctuation in water content. As it is determined by-</a:t>
            </a:r>
            <a:r>
              <a:rPr lang="en-US" dirty="0" err="1" smtClean="0"/>
              <a:t>i</a:t>
            </a:r>
            <a:r>
              <a:rPr lang="en-US" dirty="0" smtClean="0"/>
              <a:t>. location of ground water, ii. Nature of movement of ground water, iii. Frequency and amount of rainfall, iv. Absorptive characteristics of different horizons of soil profile.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Layers of Soil</a:t>
            </a:r>
            <a:endParaRPr lang="en-GB" dirty="0"/>
          </a:p>
        </p:txBody>
      </p:sp>
      <p:sp>
        <p:nvSpPr>
          <p:cNvPr id="3" name="Content Placeholder 2"/>
          <p:cNvSpPr>
            <a:spLocks noGrp="1"/>
          </p:cNvSpPr>
          <p:nvPr>
            <p:ph sz="quarter" idx="1"/>
          </p:nvPr>
        </p:nvSpPr>
        <p:spPr/>
        <p:txBody>
          <a:bodyPr>
            <a:normAutofit fontScale="92500"/>
          </a:bodyPr>
          <a:lstStyle/>
          <a:p>
            <a:r>
              <a:rPr lang="en-GB" dirty="0" smtClean="0"/>
              <a:t>The soil profile is composed of a series of horizons or layers of soil stacked one on top of the other. These layers or horizons are represented by letters O, A, E, C, B and R.</a:t>
            </a:r>
          </a:p>
          <a:p>
            <a:pPr>
              <a:buNone/>
            </a:pPr>
            <a:r>
              <a:rPr lang="en-GB" dirty="0" smtClean="0">
                <a:solidFill>
                  <a:srgbClr val="FF0000"/>
                </a:solidFill>
              </a:rPr>
              <a:t>The O-Horizon</a:t>
            </a:r>
          </a:p>
          <a:p>
            <a:r>
              <a:rPr lang="en-GB" dirty="0" smtClean="0"/>
              <a:t>The O horizon is the upper layer of the topsoil which is mainly composed of organic materials such as dried leaves, grasses, dead leaves, small rocks, twigs, surface organisms, fallen trees, and other decomposed organic matter. This horizon of soil is often black brown or dark brown in colour and this is mainly because of the presence of organic content.</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486400"/>
            <a:ext cx="7848600" cy="800219"/>
          </a:xfrm>
          <a:prstGeom prst="rect">
            <a:avLst/>
          </a:prstGeom>
        </p:spPr>
        <p:txBody>
          <a:bodyPr wrap="square">
            <a:spAutoFit/>
          </a:bodyPr>
          <a:lstStyle/>
          <a:p>
            <a:pPr algn="ctr"/>
            <a:r>
              <a:rPr lang="en-US" dirty="0" smtClean="0"/>
              <a:t>Image- Idealized soil profile.</a:t>
            </a:r>
          </a:p>
          <a:p>
            <a:endParaRPr lang="en-GB" sz="1400" dirty="0" smtClean="0"/>
          </a:p>
          <a:p>
            <a:r>
              <a:rPr lang="en-GB" sz="1400" dirty="0" smtClean="0"/>
              <a:t>https://digitallylearn.com/soil-profile-upsc-diagram-and-layers-geography-optional/</a:t>
            </a:r>
            <a:endParaRPr lang="en-GB" sz="1400" dirty="0"/>
          </a:p>
        </p:txBody>
      </p:sp>
      <p:pic>
        <p:nvPicPr>
          <p:cNvPr id="1028" name="Picture 4" descr="Soil Profile and its Horizons | Diagram and Layers | Digitally learn"/>
          <p:cNvPicPr>
            <a:picLocks noChangeAspect="1" noChangeArrowheads="1"/>
          </p:cNvPicPr>
          <p:nvPr/>
        </p:nvPicPr>
        <p:blipFill>
          <a:blip r:embed="rId2"/>
          <a:srcRect/>
          <a:stretch>
            <a:fillRect/>
          </a:stretch>
        </p:blipFill>
        <p:spPr bwMode="auto">
          <a:xfrm>
            <a:off x="1905000" y="228600"/>
            <a:ext cx="4933950" cy="52768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ntroduction to Soil Systems ppt download"/>
          <p:cNvPicPr>
            <a:picLocks noChangeAspect="1" noChangeArrowheads="1"/>
          </p:cNvPicPr>
          <p:nvPr/>
        </p:nvPicPr>
        <p:blipFill>
          <a:blip r:embed="rId2"/>
          <a:srcRect/>
          <a:stretch>
            <a:fillRect/>
          </a:stretch>
        </p:blipFill>
        <p:spPr bwMode="auto">
          <a:xfrm>
            <a:off x="1295400" y="457200"/>
            <a:ext cx="6705600" cy="5029200"/>
          </a:xfrm>
          <a:prstGeom prst="rect">
            <a:avLst/>
          </a:prstGeom>
          <a:noFill/>
        </p:spPr>
      </p:pic>
      <p:sp>
        <p:nvSpPr>
          <p:cNvPr id="3" name="Rectangle 2"/>
          <p:cNvSpPr/>
          <p:nvPr/>
        </p:nvSpPr>
        <p:spPr>
          <a:xfrm>
            <a:off x="0" y="5791200"/>
            <a:ext cx="8915400" cy="646331"/>
          </a:xfrm>
          <a:prstGeom prst="rect">
            <a:avLst/>
          </a:prstGeom>
        </p:spPr>
        <p:txBody>
          <a:bodyPr wrap="square">
            <a:spAutoFit/>
          </a:bodyPr>
          <a:lstStyle/>
          <a:p>
            <a:r>
              <a:rPr lang="en-GB" sz="1200" dirty="0" smtClean="0"/>
              <a:t>https://www.google.com/url?sa=i&amp;url=https%3A%2F%2Fslideplayer.com%2Fslide%2F13053461%2F&amp;psig=AOvVaw0mhDmhcKxTYam6xobcffO4&amp;ust=1616919747748000&amp;source=images&amp;cd=vfe&amp;ved=0CA0QjhxqFwoTCNC0gNiF0O8CFQAAAAAdAAAAABAQ</a:t>
            </a:r>
            <a:endParaRPr lang="en-GB"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vcbio.science.ru.nl/images/landscape/landscape-horizont_eng.gif"/>
          <p:cNvPicPr>
            <a:picLocks noChangeAspect="1" noChangeArrowheads="1"/>
          </p:cNvPicPr>
          <p:nvPr/>
        </p:nvPicPr>
        <p:blipFill>
          <a:blip r:embed="rId2"/>
          <a:srcRect/>
          <a:stretch>
            <a:fillRect/>
          </a:stretch>
        </p:blipFill>
        <p:spPr bwMode="auto">
          <a:xfrm>
            <a:off x="0" y="228600"/>
            <a:ext cx="5029200" cy="4267200"/>
          </a:xfrm>
          <a:prstGeom prst="rect">
            <a:avLst/>
          </a:prstGeom>
          <a:noFill/>
        </p:spPr>
      </p:pic>
      <p:sp>
        <p:nvSpPr>
          <p:cNvPr id="24580" name="Rectangle 4"/>
          <p:cNvSpPr>
            <a:spLocks noChangeArrowheads="1"/>
          </p:cNvSpPr>
          <p:nvPr/>
        </p:nvSpPr>
        <p:spPr bwMode="auto">
          <a:xfrm>
            <a:off x="5181600" y="228600"/>
            <a:ext cx="36576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Hypothetical soil profiles with example of codes for horizons.</a:t>
            </a:r>
            <a:r>
              <a:rPr kumimoji="0" lang="en-US" sz="1400" b="0" i="0" u="none" strike="noStrike" cap="none" normalizeH="0" baseline="0" dirty="0" smtClean="0">
                <a:ln>
                  <a:noFill/>
                </a:ln>
                <a:solidFill>
                  <a:schemeClr val="tx1"/>
                </a:solidFill>
                <a:effectLst/>
                <a:latin typeface="Arial" pitchFamily="34" charset="0"/>
                <a:cs typeface="Arial" pitchFamily="34" charset="0"/>
              </a:rPr>
              <a:t/>
            </a:r>
            <a:br>
              <a:rPr kumimoji="0" lang="en-US" sz="1400" b="0" i="0" u="none" strike="noStrike" cap="none" normalizeH="0" baseline="0" dirty="0" smtClean="0">
                <a:ln>
                  <a:noFill/>
                </a:ln>
                <a:solidFill>
                  <a:schemeClr val="tx1"/>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L (or F): Litter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Förna</a:t>
            </a:r>
            <a:r>
              <a:rPr kumimoji="0" lang="en-US" sz="1400" b="0" i="0" u="none" strike="noStrike" cap="none" normalizeH="0" baseline="0" dirty="0" smtClean="0">
                <a:ln>
                  <a:noFill/>
                </a:ln>
                <a:solidFill>
                  <a:srgbClr val="000000"/>
                </a:solidFill>
                <a:effectLst/>
                <a:latin typeface="Arial" pitchFamily="34" charset="0"/>
                <a:cs typeface="Arial" pitchFamily="34" charset="0"/>
              </a:rPr>
              <a:t> = litter)</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0: Litter layer of not or little decomposed plant material</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A: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Eluviation</a:t>
            </a:r>
            <a:r>
              <a:rPr kumimoji="0" lang="en-US" sz="1400" b="0" i="0" u="none" strike="noStrike" cap="none" normalizeH="0" baseline="0" dirty="0" smtClean="0">
                <a:ln>
                  <a:noFill/>
                </a:ln>
                <a:solidFill>
                  <a:srgbClr val="000000"/>
                </a:solidFill>
                <a:effectLst/>
                <a:latin typeface="Arial" pitchFamily="34" charset="0"/>
                <a:cs typeface="Arial" pitchFamily="34" charset="0"/>
              </a:rPr>
              <a:t> layer, divided into:</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   A1: Upper layer, dark in color, very rich in humus</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   A2: Mineral layer relatively poor in clay material, iron,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aluminium</a:t>
            </a:r>
            <a:r>
              <a:rPr kumimoji="0" lang="en-US" sz="1400" b="0" i="0" u="none" strike="noStrike" cap="none" normalizeH="0" baseline="0" dirty="0" smtClean="0">
                <a:ln>
                  <a:noFill/>
                </a:ln>
                <a:solidFill>
                  <a:srgbClr val="000000"/>
                </a:solidFill>
                <a:effectLst/>
                <a:latin typeface="Arial" pitchFamily="34" charset="0"/>
                <a:cs typeface="Arial" pitchFamily="34" charset="0"/>
              </a:rPr>
              <a:t> or all three due to leaching</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B: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Illuviation</a:t>
            </a:r>
            <a:r>
              <a:rPr kumimoji="0" lang="en-US" sz="1400" b="0" i="0" u="none" strike="noStrike" cap="none" normalizeH="0" baseline="0" dirty="0" smtClean="0">
                <a:ln>
                  <a:noFill/>
                </a:ln>
                <a:solidFill>
                  <a:srgbClr val="000000"/>
                </a:solidFill>
                <a:effectLst/>
                <a:latin typeface="Arial" pitchFamily="34" charset="0"/>
                <a:cs typeface="Arial" pitchFamily="34" charset="0"/>
              </a:rPr>
              <a:t> horizon, divided into:</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   B1: Gradual transition layer from A2 to B2</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   B2: Layer with maximal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illuviation</a:t>
            </a:r>
            <a:r>
              <a:rPr kumimoji="0" lang="en-US" sz="1400" b="0" i="0" u="none" strike="noStrike" cap="none" normalizeH="0" baseline="0" dirty="0" smtClean="0">
                <a:ln>
                  <a:noFill/>
                </a:ln>
                <a:solidFill>
                  <a:srgbClr val="000000"/>
                </a:solidFill>
                <a:effectLst/>
                <a:latin typeface="Arial" pitchFamily="34" charset="0"/>
                <a:cs typeface="Arial" pitchFamily="34" charset="0"/>
              </a:rPr>
              <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   B3: Gradual transition from B2 to a C-horizon.</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C: Unconsolidated earth material. Not or only little weathered material</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g: g indicates the layers where iron,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sedimented</a:t>
            </a:r>
            <a:r>
              <a:rPr kumimoji="0" lang="en-US" sz="1400" b="0" i="0" u="none" strike="noStrike" cap="none" normalizeH="0" baseline="0" dirty="0" smtClean="0">
                <a:ln>
                  <a:noFill/>
                </a:ln>
                <a:solidFill>
                  <a:srgbClr val="000000"/>
                </a:solidFill>
                <a:effectLst/>
                <a:latin typeface="Arial" pitchFamily="34" charset="0"/>
                <a:cs typeface="Arial" pitchFamily="34" charset="0"/>
              </a:rPr>
              <a:t> under anaerobe conditions, became oxidized later to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ironoxide</a:t>
            </a:r>
            <a:r>
              <a:rPr kumimoji="0" lang="en-US" sz="1400" b="0" i="0" u="none" strike="noStrike" cap="none" normalizeH="0" baseline="0" dirty="0" smtClean="0">
                <a:ln>
                  <a:noFill/>
                </a:ln>
                <a:solidFill>
                  <a:srgbClr val="000000"/>
                </a:solidFill>
                <a:effectLst/>
                <a:latin typeface="Arial" pitchFamily="34" charset="0"/>
                <a:cs typeface="Arial" pitchFamily="34" charset="0"/>
              </a:rPr>
              <a:t> or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rost</a:t>
            </a:r>
            <a:r>
              <a:rPr kumimoji="0" lang="en-US" sz="1400" b="0" i="0" u="none" strike="noStrike" cap="none" normalizeH="0" baseline="0" dirty="0" smtClean="0">
                <a:ln>
                  <a:noFill/>
                </a:ln>
                <a:solidFill>
                  <a:srgbClr val="000000"/>
                </a:solidFill>
                <a:effectLst/>
                <a:latin typeface="Arial" pitchFamily="34" charset="0"/>
                <a:cs typeface="Arial" pitchFamily="34" charset="0"/>
              </a:rPr>
              <a:t/>
            </a:r>
            <a:br>
              <a:rPr kumimoji="0" lang="en-US" sz="1400" b="0" i="0" u="none" strike="noStrike" cap="none" normalizeH="0" baseline="0" dirty="0" smtClean="0">
                <a:ln>
                  <a:noFill/>
                </a:ln>
                <a:solidFill>
                  <a:srgbClr val="000000"/>
                </a:solidFill>
                <a:effectLst/>
                <a:latin typeface="Arial"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cs typeface="Arial" pitchFamily="34" charset="0"/>
              </a:rPr>
              <a:t>G: G indicates the permanent non-aerate or poorly aerate parts of the soil, characterized by the blue-gray color of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ironsulfide</a:t>
            </a: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FeS</a:t>
            </a:r>
            <a:r>
              <a:rPr kumimoji="0" lang="en-US" sz="1400" b="0" i="0" u="none" strike="noStrike" cap="none" normalizeH="0" baseline="0" dirty="0" smtClean="0">
                <a:ln>
                  <a:noFill/>
                </a:ln>
                <a:solidFill>
                  <a:srgbClr val="000000"/>
                </a:solidFill>
                <a:effectLst/>
                <a:latin typeface="Arial" pitchFamily="34" charset="0"/>
                <a:cs typeface="Arial" pitchFamily="34" charset="0"/>
              </a:rPr>
              <a:t> = pyrite). These layers are mostly in the deeper part of the profile.</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GB" dirty="0" smtClean="0">
                <a:solidFill>
                  <a:srgbClr val="FF0000"/>
                </a:solidFill>
              </a:rPr>
              <a:t>The A-Horizon or Topsoil</a:t>
            </a:r>
          </a:p>
          <a:p>
            <a:r>
              <a:rPr lang="en-GB" dirty="0" smtClean="0"/>
              <a:t>This layer is rich in organic material and is known as the humus layer. This layer consists of both organic matter and other decomposed materials. The topsoil is soft and porous to hold enough air and water.</a:t>
            </a:r>
          </a:p>
          <a:p>
            <a:r>
              <a:rPr lang="en-GB" dirty="0" smtClean="0"/>
              <a:t>In this layer, the </a:t>
            </a:r>
            <a:r>
              <a:rPr lang="en-GB" b="1" dirty="0" smtClean="0">
                <a:hlinkClick r:id="rId2"/>
              </a:rPr>
              <a:t>seed</a:t>
            </a:r>
            <a:r>
              <a:rPr lang="en-GB" dirty="0" smtClean="0">
                <a:hlinkClick r:id="rId2"/>
              </a:rPr>
              <a:t> </a:t>
            </a:r>
            <a:r>
              <a:rPr lang="en-GB" b="1" dirty="0" smtClean="0">
                <a:hlinkClick r:id="rId2"/>
              </a:rPr>
              <a:t>germination</a:t>
            </a:r>
            <a:r>
              <a:rPr lang="en-GB" dirty="0" smtClean="0"/>
              <a:t> takes place and new roots are produced which grows into a new plant. This layer consists of microorganisms such as earthworms, fungi, bacteria, etc.</a:t>
            </a:r>
          </a:p>
          <a:p>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171</TotalTime>
  <Words>792</Words>
  <Application>Microsoft Office PowerPoint</Application>
  <PresentationFormat>On-screen Show (4:3)</PresentationFormat>
  <Paragraphs>49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Soil Profile, Major Soil types of the World: Zonal, Azonal and Intrazonal</vt:lpstr>
      <vt:lpstr>Soil Profile</vt:lpstr>
      <vt:lpstr>Slide 3</vt:lpstr>
      <vt:lpstr>Properties</vt:lpstr>
      <vt:lpstr> Layers of Soil</vt:lpstr>
      <vt:lpstr>Slide 6</vt:lpstr>
      <vt:lpstr>Slide 7</vt:lpstr>
      <vt:lpstr>Slide 8</vt:lpstr>
      <vt:lpstr>Slide 9</vt:lpstr>
      <vt:lpstr>Slide 10</vt:lpstr>
      <vt:lpstr>Slide 11</vt:lpstr>
      <vt:lpstr>Major Soil Types of the World</vt:lpstr>
      <vt:lpstr>Slide 13</vt:lpstr>
      <vt:lpstr>Zonal Soils</vt:lpstr>
      <vt:lpstr>Slide 15</vt:lpstr>
      <vt:lpstr>Intra-zonal Soils</vt:lpstr>
      <vt:lpstr>Slide 17</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Profile, Major Soil types of the World: Zonal, Azonal and Intrazonal</dc:title>
  <dc:creator>User</dc:creator>
  <cp:lastModifiedBy>User</cp:lastModifiedBy>
  <cp:revision>12</cp:revision>
  <dcterms:created xsi:type="dcterms:W3CDTF">2021-03-27T07:56:01Z</dcterms:created>
  <dcterms:modified xsi:type="dcterms:W3CDTF">2022-08-24T10:15:57Z</dcterms:modified>
</cp:coreProperties>
</file>