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302" r:id="rId13"/>
    <p:sldId id="272" r:id="rId14"/>
    <p:sldId id="268" r:id="rId15"/>
    <p:sldId id="269" r:id="rId16"/>
    <p:sldId id="270" r:id="rId17"/>
    <p:sldId id="273" r:id="rId18"/>
    <p:sldId id="275" r:id="rId19"/>
    <p:sldId id="274"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3" r:id="rId46"/>
    <p:sldId id="301"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2635520-170F-4356-87DA-680B65FD63CE}" type="datetimeFigureOut">
              <a:rPr lang="en-US" smtClean="0"/>
              <a:pPr/>
              <a:t>8/24/2022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C1C730-C3B5-4E36-BD06-1CC03ACCF5E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635520-170F-4356-87DA-680B65FD63CE}" type="datetimeFigureOut">
              <a:rPr lang="en-US" smtClean="0"/>
              <a:pPr/>
              <a:t>8/24/2022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C1C730-C3B5-4E36-BD06-1CC03ACCF5E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635520-170F-4356-87DA-680B65FD63CE}" type="datetimeFigureOut">
              <a:rPr lang="en-US" smtClean="0"/>
              <a:pPr/>
              <a:t>8/24/2022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C1C730-C3B5-4E36-BD06-1CC03ACCF5E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635520-170F-4356-87DA-680B65FD63CE}" type="datetimeFigureOut">
              <a:rPr lang="en-US" smtClean="0"/>
              <a:pPr/>
              <a:t>8/24/2022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C1C730-C3B5-4E36-BD06-1CC03ACCF5E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635520-170F-4356-87DA-680B65FD63CE}" type="datetimeFigureOut">
              <a:rPr lang="en-US" smtClean="0"/>
              <a:pPr/>
              <a:t>8/24/2022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C1C730-C3B5-4E36-BD06-1CC03ACCF5E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2635520-170F-4356-87DA-680B65FD63CE}" type="datetimeFigureOut">
              <a:rPr lang="en-US" smtClean="0"/>
              <a:pPr/>
              <a:t>8/24/2022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C1C730-C3B5-4E36-BD06-1CC03ACCF5E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2635520-170F-4356-87DA-680B65FD63CE}" type="datetimeFigureOut">
              <a:rPr lang="en-US" smtClean="0"/>
              <a:pPr/>
              <a:t>8/24/2022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C1C730-C3B5-4E36-BD06-1CC03ACCF5E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2635520-170F-4356-87DA-680B65FD63CE}" type="datetimeFigureOut">
              <a:rPr lang="en-US" smtClean="0"/>
              <a:pPr/>
              <a:t>8/24/2022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C1C730-C3B5-4E36-BD06-1CC03ACCF5E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635520-170F-4356-87DA-680B65FD63CE}" type="datetimeFigureOut">
              <a:rPr lang="en-US" smtClean="0"/>
              <a:pPr/>
              <a:t>8/24/2022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C1C730-C3B5-4E36-BD06-1CC03ACCF5E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635520-170F-4356-87DA-680B65FD63CE}" type="datetimeFigureOut">
              <a:rPr lang="en-US" smtClean="0"/>
              <a:pPr/>
              <a:t>8/24/2022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C1C730-C3B5-4E36-BD06-1CC03ACCF5E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635520-170F-4356-87DA-680B65FD63CE}" type="datetimeFigureOut">
              <a:rPr lang="en-US" smtClean="0"/>
              <a:pPr/>
              <a:t>8/24/2022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C1C730-C3B5-4E36-BD06-1CC03ACCF5E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35520-170F-4356-87DA-680B65FD63CE}" type="datetimeFigureOut">
              <a:rPr lang="en-US" smtClean="0"/>
              <a:pPr/>
              <a:t>8/24/2022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1C730-C3B5-4E36-BD06-1CC03ACCF5E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www.youtube.com/watch?v=rWp5ZpJAIAE" TargetMode="Externa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hyperlink" Target="https://www.youtube.com/watch?v=rWp5ZpJAIAE"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GEOLOGICAL TIME SCALE</a:t>
            </a:r>
            <a:endParaRPr lang="en-GB" dirty="0"/>
          </a:p>
        </p:txBody>
      </p:sp>
      <p:sp>
        <p:nvSpPr>
          <p:cNvPr id="3" name="Subtitle 2"/>
          <p:cNvSpPr>
            <a:spLocks noGrp="1"/>
          </p:cNvSpPr>
          <p:nvPr>
            <p:ph type="subTitle" idx="1"/>
          </p:nvPr>
        </p:nvSpPr>
        <p:spPr/>
        <p:txBody>
          <a:bodyPr/>
          <a:lstStyle/>
          <a:p>
            <a:r>
              <a:rPr lang="en-US" dirty="0" smtClean="0"/>
              <a:t>Dr. H </a:t>
            </a:r>
            <a:r>
              <a:rPr lang="en-US" dirty="0" err="1" smtClean="0"/>
              <a:t>Debbarma</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077200" cy="5791200"/>
          </a:xfrm>
        </p:spPr>
        <p:txBody>
          <a:bodyPr>
            <a:normAutofit fontScale="92500" lnSpcReduction="20000"/>
          </a:bodyPr>
          <a:lstStyle/>
          <a:p>
            <a:r>
              <a:rPr lang="en-GB" dirty="0" smtClean="0"/>
              <a:t>These two Eons are divided into various ERAS. The geologic time of the earth is divided into five major eras as:</a:t>
            </a:r>
          </a:p>
          <a:p>
            <a:r>
              <a:rPr lang="en-GB" dirty="0" smtClean="0"/>
              <a:t> 1) CENOZOIC ERA -(Greek: </a:t>
            </a:r>
            <a:r>
              <a:rPr lang="en-GB" dirty="0" err="1" smtClean="0"/>
              <a:t>Kaines</a:t>
            </a:r>
            <a:r>
              <a:rPr lang="en-GB" dirty="0" smtClean="0"/>
              <a:t> – Recent, Zoo-life)- 65 </a:t>
            </a:r>
            <a:r>
              <a:rPr lang="en-GB" dirty="0" err="1" smtClean="0"/>
              <a:t>mya</a:t>
            </a:r>
            <a:r>
              <a:rPr lang="en-GB" dirty="0" smtClean="0"/>
              <a:t> to the present</a:t>
            </a:r>
          </a:p>
          <a:p>
            <a:r>
              <a:rPr lang="en-GB" dirty="0" smtClean="0"/>
              <a:t> 2) MESOZOIC ERA- (Greek: </a:t>
            </a:r>
            <a:r>
              <a:rPr lang="en-GB" dirty="0" err="1" smtClean="0"/>
              <a:t>Mesos</a:t>
            </a:r>
            <a:r>
              <a:rPr lang="en-GB" dirty="0" smtClean="0"/>
              <a:t> – Middle, Zoo-life) Age of Reptiles/</a:t>
            </a:r>
            <a:r>
              <a:rPr lang="en-GB" dirty="0" err="1" smtClean="0"/>
              <a:t>Ammonoids</a:t>
            </a:r>
            <a:r>
              <a:rPr lang="en-GB" dirty="0" smtClean="0"/>
              <a:t>- 245 – 66.4 </a:t>
            </a:r>
            <a:r>
              <a:rPr lang="en-GB" dirty="0" err="1" smtClean="0"/>
              <a:t>mya</a:t>
            </a:r>
            <a:endParaRPr lang="en-GB" dirty="0" smtClean="0"/>
          </a:p>
          <a:p>
            <a:r>
              <a:rPr lang="en-GB" dirty="0" smtClean="0"/>
              <a:t> 3) PALAEOZOIC ERA-(Greek: </a:t>
            </a:r>
            <a:r>
              <a:rPr lang="en-GB" dirty="0" err="1" smtClean="0"/>
              <a:t>Paleos</a:t>
            </a:r>
            <a:r>
              <a:rPr lang="en-GB" dirty="0" smtClean="0"/>
              <a:t> – ancient, Zoo-life)- 540 – 245 </a:t>
            </a:r>
            <a:r>
              <a:rPr lang="en-GB" dirty="0" err="1" smtClean="0"/>
              <a:t>mya</a:t>
            </a:r>
            <a:endParaRPr lang="en-GB" dirty="0" smtClean="0"/>
          </a:p>
          <a:p>
            <a:r>
              <a:rPr lang="en-GB" dirty="0" smtClean="0"/>
              <a:t> 4) PRECAMBRIAN ERA (OR PROTEROZOIC ERA)-Greek: </a:t>
            </a:r>
            <a:r>
              <a:rPr lang="en-GB" dirty="0" err="1" smtClean="0"/>
              <a:t>Protero</a:t>
            </a:r>
            <a:r>
              <a:rPr lang="en-GB" dirty="0" smtClean="0"/>
              <a:t> – Primitive, Zoo-life) 4500 </a:t>
            </a:r>
            <a:r>
              <a:rPr lang="en-GB" dirty="0" err="1" smtClean="0"/>
              <a:t>mya</a:t>
            </a:r>
            <a:r>
              <a:rPr lang="en-GB" dirty="0" smtClean="0"/>
              <a:t> – 540 </a:t>
            </a:r>
            <a:r>
              <a:rPr lang="en-GB" dirty="0" err="1" smtClean="0"/>
              <a:t>mya</a:t>
            </a:r>
            <a:r>
              <a:rPr lang="en-GB" dirty="0" smtClean="0"/>
              <a:t>.</a:t>
            </a:r>
          </a:p>
          <a:p>
            <a:r>
              <a:rPr lang="en-GB" dirty="0" smtClean="0"/>
              <a:t> 5) ARCHAEAN ERA</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The duration of PRECAMBRIAN EON refers to the Span of time between 4500 </a:t>
            </a:r>
            <a:r>
              <a:rPr lang="en-GB" dirty="0" err="1" smtClean="0"/>
              <a:t>mya</a:t>
            </a:r>
            <a:r>
              <a:rPr lang="en-GB" dirty="0" smtClean="0"/>
              <a:t> – and 540 </a:t>
            </a:r>
            <a:r>
              <a:rPr lang="en-GB" dirty="0" err="1" smtClean="0"/>
              <a:t>mya</a:t>
            </a:r>
            <a:r>
              <a:rPr lang="en-GB" dirty="0" smtClean="0"/>
              <a:t>. It is further divided into two eras as:</a:t>
            </a:r>
          </a:p>
          <a:p>
            <a:r>
              <a:rPr lang="en-GB" dirty="0" smtClean="0"/>
              <a:t> 1) PROTEROZOIC ERA - from 2500 </a:t>
            </a:r>
            <a:r>
              <a:rPr lang="en-GB" dirty="0" err="1" smtClean="0"/>
              <a:t>mya</a:t>
            </a:r>
            <a:r>
              <a:rPr lang="en-GB" dirty="0" smtClean="0"/>
              <a:t> to 540 </a:t>
            </a:r>
            <a:r>
              <a:rPr lang="en-GB" dirty="0" err="1" smtClean="0"/>
              <a:t>mya</a:t>
            </a:r>
            <a:endParaRPr lang="en-GB" dirty="0" smtClean="0"/>
          </a:p>
          <a:p>
            <a:r>
              <a:rPr lang="en-GB" dirty="0" smtClean="0"/>
              <a:t> 2) ARCHAEAN ERA -from 4500 </a:t>
            </a:r>
            <a:r>
              <a:rPr lang="en-GB" dirty="0" err="1" smtClean="0"/>
              <a:t>mya</a:t>
            </a:r>
            <a:r>
              <a:rPr lang="en-GB" dirty="0" smtClean="0"/>
              <a:t> to 2500 </a:t>
            </a:r>
            <a:r>
              <a:rPr lang="en-GB" dirty="0" err="1" smtClean="0"/>
              <a:t>mya</a:t>
            </a:r>
            <a:r>
              <a:rPr lang="en-GB" dirty="0" smtClean="0"/>
              <a:t>.</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eological Time Scale: Hadean, Archean, Proterozoic &amp;amp; Phanerozoic | PMF IAS"/>
          <p:cNvPicPr>
            <a:picLocks noChangeAspect="1" noChangeArrowheads="1"/>
          </p:cNvPicPr>
          <p:nvPr/>
        </p:nvPicPr>
        <p:blipFill>
          <a:blip r:embed="rId2"/>
          <a:srcRect/>
          <a:stretch>
            <a:fillRect/>
          </a:stretch>
        </p:blipFill>
        <p:spPr bwMode="auto">
          <a:xfrm>
            <a:off x="1600200" y="0"/>
            <a:ext cx="6040119" cy="6245805"/>
          </a:xfrm>
          <a:prstGeom prst="rect">
            <a:avLst/>
          </a:prstGeom>
          <a:noFill/>
        </p:spPr>
      </p:pic>
      <p:sp>
        <p:nvSpPr>
          <p:cNvPr id="3" name="Rectangle 2"/>
          <p:cNvSpPr/>
          <p:nvPr/>
        </p:nvSpPr>
        <p:spPr>
          <a:xfrm>
            <a:off x="0" y="6150114"/>
            <a:ext cx="9144000" cy="707886"/>
          </a:xfrm>
          <a:prstGeom prst="rect">
            <a:avLst/>
          </a:prstGeom>
        </p:spPr>
        <p:txBody>
          <a:bodyPr wrap="square">
            <a:spAutoFit/>
          </a:bodyPr>
          <a:lstStyle/>
          <a:p>
            <a:r>
              <a:rPr lang="en-GB" sz="1000" dirty="0" smtClean="0"/>
              <a:t>https://www.google.com/imgres?imgurl=https%3A%2F%2Fwww.pmfias.com%2Fwp-content%2Fuploads%2F2019%2F09%2Fthe-geological-time-scale.png&amp;imgrefurl=https%3A%2F%2Fwww.pmfias.com%2Fgeological-time-scale-hadean-archean-proterozoic-phanerozoic%2F&amp;tbnid=VVoS3cmskWceTM&amp;vet=12ahUKEwisj4LZypvxAhW8m0sFHUPmBUIQMygIegUIARDSAQ..</a:t>
            </a:r>
            <a:r>
              <a:rPr lang="en-GB" sz="1000" dirty="0" err="1" smtClean="0"/>
              <a:t>i&amp;docid</a:t>
            </a:r>
            <a:r>
              <a:rPr lang="en-GB" sz="1000" dirty="0" smtClean="0"/>
              <a:t>=21PtVSiUelVlxM&amp;w=602&amp;h=615&amp;q=geological%20time%20scale%20pdf&amp;ved=2ahUKEwisj4LZypvxAhW8m0sFHUPmBUIQMygIegUIARDSAQ</a:t>
            </a:r>
            <a:endParaRPr lang="en-GB" sz="1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PRECAMBRIAN ERA</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 Precambrian era is the oldest era of the earth. The period between the formation of Earth around 4600 </a:t>
            </a:r>
            <a:r>
              <a:rPr lang="en-GB" dirty="0" err="1" smtClean="0"/>
              <a:t>Mya</a:t>
            </a:r>
            <a:r>
              <a:rPr lang="en-GB" dirty="0" smtClean="0"/>
              <a:t> to the beginning of </a:t>
            </a:r>
            <a:r>
              <a:rPr lang="en-GB" dirty="0" err="1" smtClean="0"/>
              <a:t>Cambrain</a:t>
            </a:r>
            <a:r>
              <a:rPr lang="en-GB" dirty="0" smtClean="0"/>
              <a:t> period (about 542 </a:t>
            </a:r>
            <a:r>
              <a:rPr lang="en-GB" dirty="0" err="1" smtClean="0"/>
              <a:t>Mya</a:t>
            </a:r>
            <a:r>
              <a:rPr lang="en-GB" dirty="0" smtClean="0"/>
              <a:t> ago) is named as the Precambrian Era. It accounts for 88% of the total geologic time. Very little is known about the Earth’s history during this period. The fossil record of Precambrian period is very poor. The fossils present like </a:t>
            </a:r>
            <a:r>
              <a:rPr lang="en-GB" dirty="0" err="1" smtClean="0"/>
              <a:t>stromatolites</a:t>
            </a:r>
            <a:r>
              <a:rPr lang="en-GB" dirty="0" smtClean="0"/>
              <a:t> are of limited </a:t>
            </a:r>
            <a:r>
              <a:rPr lang="en-GB" dirty="0" err="1" smtClean="0"/>
              <a:t>biostratigraphic</a:t>
            </a:r>
            <a:r>
              <a:rPr lang="en-GB" dirty="0" smtClean="0"/>
              <a:t> use. Details of plate motions and other tectonic functions are hazily known in the Precambrian.</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858000"/>
          </a:xfrm>
        </p:spPr>
        <p:txBody>
          <a:bodyPr>
            <a:normAutofit/>
          </a:bodyPr>
          <a:lstStyle/>
          <a:p>
            <a:pPr>
              <a:buNone/>
            </a:pPr>
            <a:r>
              <a:rPr lang="en-GB" dirty="0" smtClean="0"/>
              <a:t>	</a:t>
            </a:r>
          </a:p>
          <a:p>
            <a:pPr>
              <a:buNone/>
            </a:pPr>
            <a:r>
              <a:rPr lang="en-GB" dirty="0"/>
              <a:t>	</a:t>
            </a:r>
            <a:r>
              <a:rPr lang="en-GB" dirty="0" smtClean="0"/>
              <a:t>	The notable observations of Precambrian period are: </a:t>
            </a:r>
          </a:p>
          <a:p>
            <a:pPr marL="514350" indent="-514350">
              <a:buAutoNum type="arabicPeriod"/>
            </a:pPr>
            <a:r>
              <a:rPr lang="en-GB" dirty="0" smtClean="0"/>
              <a:t>First appearance of life on earth </a:t>
            </a:r>
          </a:p>
          <a:p>
            <a:pPr marL="514350" indent="-514350">
              <a:buAutoNum type="arabicPeriod"/>
            </a:pPr>
            <a:r>
              <a:rPr lang="en-GB" dirty="0" smtClean="0"/>
              <a:t>Tectonic Plates were present and began moving </a:t>
            </a:r>
          </a:p>
          <a:p>
            <a:pPr marL="514350" indent="-514350">
              <a:buAutoNum type="arabicPeriod"/>
            </a:pPr>
            <a:r>
              <a:rPr lang="en-GB" dirty="0" smtClean="0"/>
              <a:t>Atmosphere became enriched in oxygen</a:t>
            </a:r>
          </a:p>
          <a:p>
            <a:pPr marL="514350" indent="-514350">
              <a:buAutoNum type="arabicPeriod"/>
            </a:pPr>
            <a:r>
              <a:rPr lang="en-GB" dirty="0" smtClean="0"/>
              <a:t>Dry and cold climate to warm and moist conditions prevailed on the earth</a:t>
            </a:r>
          </a:p>
          <a:p>
            <a:pPr marL="514350" indent="-514350">
              <a:buNone/>
            </a:pPr>
            <a:endParaRPr lang="en-GB" dirty="0" smtClean="0"/>
          </a:p>
          <a:p>
            <a:pPr marL="514350" indent="-514350">
              <a:buNone/>
            </a:pPr>
            <a:r>
              <a:rPr lang="en-GB" dirty="0" smtClean="0"/>
              <a:t>This is the earliest of all the geologic ages. It is further divided into </a:t>
            </a:r>
            <a:r>
              <a:rPr lang="en-GB" dirty="0" err="1" smtClean="0"/>
              <a:t>Proterozoic</a:t>
            </a:r>
            <a:r>
              <a:rPr lang="en-GB" dirty="0" smtClean="0"/>
              <a:t> Era (2500-540 </a:t>
            </a:r>
            <a:r>
              <a:rPr lang="en-GB" dirty="0" err="1" smtClean="0"/>
              <a:t>Mya</a:t>
            </a:r>
            <a:r>
              <a:rPr lang="en-GB" dirty="0" smtClean="0"/>
              <a:t>) and </a:t>
            </a:r>
            <a:r>
              <a:rPr lang="en-GB" dirty="0" err="1" smtClean="0"/>
              <a:t>Archean</a:t>
            </a:r>
            <a:r>
              <a:rPr lang="en-GB" dirty="0" smtClean="0"/>
              <a:t> Era (3960-2500 </a:t>
            </a:r>
            <a:r>
              <a:rPr lang="en-GB" dirty="0" err="1" smtClean="0"/>
              <a:t>Mya</a:t>
            </a:r>
            <a:r>
              <a:rPr lang="en-GB" dirty="0" smtClean="0"/>
              <a:t>).</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92500" lnSpcReduction="10000"/>
          </a:bodyPr>
          <a:lstStyle/>
          <a:p>
            <a:r>
              <a:rPr lang="en-GB" dirty="0" smtClean="0"/>
              <a:t>The age of the earth is probably about 4500 </a:t>
            </a:r>
            <a:r>
              <a:rPr lang="en-GB" dirty="0" err="1" smtClean="0"/>
              <a:t>mya</a:t>
            </a:r>
            <a:r>
              <a:rPr lang="en-GB" dirty="0" smtClean="0"/>
              <a:t>. </a:t>
            </a:r>
          </a:p>
          <a:p>
            <a:pPr>
              <a:buNone/>
            </a:pPr>
            <a:r>
              <a:rPr lang="en-GB" dirty="0" smtClean="0">
                <a:solidFill>
                  <a:srgbClr val="C00000"/>
                </a:solidFill>
              </a:rPr>
              <a:t>The </a:t>
            </a:r>
            <a:r>
              <a:rPr lang="en-GB" dirty="0" err="1" smtClean="0">
                <a:solidFill>
                  <a:srgbClr val="C00000"/>
                </a:solidFill>
              </a:rPr>
              <a:t>Archean</a:t>
            </a:r>
            <a:r>
              <a:rPr lang="en-GB" dirty="0" smtClean="0">
                <a:solidFill>
                  <a:srgbClr val="C00000"/>
                </a:solidFill>
              </a:rPr>
              <a:t> Era: </a:t>
            </a:r>
          </a:p>
          <a:p>
            <a:pPr>
              <a:buNone/>
            </a:pPr>
            <a:r>
              <a:rPr lang="en-GB" dirty="0" smtClean="0"/>
              <a:t>	The </a:t>
            </a:r>
            <a:r>
              <a:rPr lang="en-GB" dirty="0" err="1" smtClean="0"/>
              <a:t>Archean</a:t>
            </a:r>
            <a:r>
              <a:rPr lang="en-GB" dirty="0" smtClean="0"/>
              <a:t> Era is the oldest era of the earth between 3960 </a:t>
            </a:r>
            <a:r>
              <a:rPr lang="en-GB" dirty="0" err="1" smtClean="0"/>
              <a:t>mya</a:t>
            </a:r>
            <a:r>
              <a:rPr lang="en-GB" dirty="0" smtClean="0"/>
              <a:t> and 2500 </a:t>
            </a:r>
            <a:r>
              <a:rPr lang="en-GB" dirty="0" err="1" smtClean="0"/>
              <a:t>Mya</a:t>
            </a:r>
            <a:r>
              <a:rPr lang="en-GB" dirty="0" smtClean="0"/>
              <a:t>.</a:t>
            </a:r>
          </a:p>
          <a:p>
            <a:pPr>
              <a:buNone/>
            </a:pPr>
            <a:r>
              <a:rPr lang="en-GB" dirty="0"/>
              <a:t>	</a:t>
            </a:r>
            <a:r>
              <a:rPr lang="en-GB" dirty="0" smtClean="0"/>
              <a:t> The significant observations of this period are:</a:t>
            </a:r>
          </a:p>
          <a:p>
            <a:r>
              <a:rPr lang="en-GB" dirty="0" smtClean="0"/>
              <a:t> Extensive mountain-building,</a:t>
            </a:r>
          </a:p>
          <a:p>
            <a:r>
              <a:rPr lang="en-GB" dirty="0" smtClean="0"/>
              <a:t> Formation of banded iron ores and Greenstone belts </a:t>
            </a:r>
          </a:p>
          <a:p>
            <a:r>
              <a:rPr lang="en-GB" dirty="0" smtClean="0"/>
              <a:t>Existence of shallow seas </a:t>
            </a:r>
          </a:p>
          <a:p>
            <a:r>
              <a:rPr lang="en-GB" dirty="0" smtClean="0"/>
              <a:t>Accumulation of free oxygen, and Origin of life, especially the prokaryotes, bacteria and blue-green algae. </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pPr>
              <a:buNone/>
            </a:pPr>
            <a:r>
              <a:rPr lang="en-GB" dirty="0" smtClean="0">
                <a:solidFill>
                  <a:srgbClr val="C00000"/>
                </a:solidFill>
              </a:rPr>
              <a:t>The </a:t>
            </a:r>
            <a:r>
              <a:rPr lang="en-GB" dirty="0" err="1" smtClean="0">
                <a:solidFill>
                  <a:srgbClr val="C00000"/>
                </a:solidFill>
              </a:rPr>
              <a:t>Proterozoic</a:t>
            </a:r>
            <a:r>
              <a:rPr lang="en-GB" dirty="0" smtClean="0">
                <a:solidFill>
                  <a:srgbClr val="C00000"/>
                </a:solidFill>
              </a:rPr>
              <a:t> Era: </a:t>
            </a:r>
          </a:p>
          <a:p>
            <a:pPr>
              <a:buNone/>
            </a:pPr>
            <a:r>
              <a:rPr lang="en-GB" dirty="0">
                <a:solidFill>
                  <a:srgbClr val="C00000"/>
                </a:solidFill>
              </a:rPr>
              <a:t>	</a:t>
            </a:r>
            <a:r>
              <a:rPr lang="en-GB" dirty="0" smtClean="0"/>
              <a:t>The </a:t>
            </a:r>
            <a:r>
              <a:rPr lang="en-GB" dirty="0" err="1" smtClean="0"/>
              <a:t>Proterozoic</a:t>
            </a:r>
            <a:r>
              <a:rPr lang="en-GB" dirty="0" smtClean="0"/>
              <a:t> Era (2500-540 </a:t>
            </a:r>
            <a:r>
              <a:rPr lang="en-GB" dirty="0" err="1" smtClean="0"/>
              <a:t>Mya</a:t>
            </a:r>
            <a:r>
              <a:rPr lang="en-GB" dirty="0" smtClean="0"/>
              <a:t>) is the second era after </a:t>
            </a:r>
            <a:r>
              <a:rPr lang="en-GB" dirty="0" err="1" smtClean="0"/>
              <a:t>Archaen</a:t>
            </a:r>
            <a:r>
              <a:rPr lang="en-GB" dirty="0" smtClean="0"/>
              <a:t> era. The significant observations of this period are: </a:t>
            </a:r>
          </a:p>
          <a:p>
            <a:r>
              <a:rPr lang="en-GB" dirty="0" smtClean="0"/>
              <a:t>Dry and Cold climate</a:t>
            </a:r>
          </a:p>
          <a:p>
            <a:r>
              <a:rPr lang="en-GB" dirty="0" smtClean="0"/>
              <a:t> Warm and moist conditions</a:t>
            </a:r>
          </a:p>
          <a:p>
            <a:r>
              <a:rPr lang="en-GB" dirty="0" smtClean="0"/>
              <a:t> Origin of Eukaryotic cells and </a:t>
            </a:r>
            <a:r>
              <a:rPr lang="en-GB" dirty="0" err="1" smtClean="0"/>
              <a:t>multicellular</a:t>
            </a:r>
            <a:r>
              <a:rPr lang="en-GB" dirty="0" smtClean="0"/>
              <a:t> life</a:t>
            </a:r>
          </a:p>
          <a:p>
            <a:r>
              <a:rPr lang="en-GB" dirty="0" smtClean="0"/>
              <a:t>Occurrence of earliest known fossils including of soft-bodied marine invertebrates,</a:t>
            </a:r>
          </a:p>
          <a:p>
            <a:r>
              <a:rPr lang="en-GB" dirty="0" smtClean="0"/>
              <a:t> Origin of Sponges, Cnidarians and Annelids. (Sea anemones) (segmented flatworms)</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PALAEOZOIC ERA: </a:t>
            </a:r>
            <a:endParaRPr lang="en-GB"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r>
              <a:rPr lang="en-GB" dirty="0" smtClean="0"/>
              <a:t>The duration of PALAEOZOIC ERA is the time of Ancient life. This is the second major era of earth’s history. It is the age of Invertebrates. This era has the Span of time between 540 </a:t>
            </a:r>
            <a:r>
              <a:rPr lang="en-GB" dirty="0" err="1" smtClean="0"/>
              <a:t>mya</a:t>
            </a:r>
            <a:r>
              <a:rPr lang="en-GB" dirty="0" smtClean="0"/>
              <a:t> and 245 </a:t>
            </a:r>
            <a:r>
              <a:rPr lang="en-GB" dirty="0" err="1" smtClean="0"/>
              <a:t>mya</a:t>
            </a:r>
            <a:r>
              <a:rPr lang="en-GB" dirty="0" smtClean="0"/>
              <a:t>. It is further divided into six periods as:</a:t>
            </a:r>
          </a:p>
          <a:p>
            <a:r>
              <a:rPr lang="en-GB" dirty="0" smtClean="0"/>
              <a:t>1) Permian - 286 - 245 </a:t>
            </a:r>
            <a:r>
              <a:rPr lang="en-GB" dirty="0" err="1" smtClean="0"/>
              <a:t>mya</a:t>
            </a:r>
            <a:r>
              <a:rPr lang="en-GB" dirty="0" smtClean="0"/>
              <a:t> </a:t>
            </a:r>
          </a:p>
          <a:p>
            <a:r>
              <a:rPr lang="en-GB" dirty="0" smtClean="0"/>
              <a:t>2) Carboniferous - 360 - 286 </a:t>
            </a:r>
            <a:r>
              <a:rPr lang="en-GB" dirty="0" err="1" smtClean="0"/>
              <a:t>mya</a:t>
            </a:r>
            <a:r>
              <a:rPr lang="en-GB" dirty="0" smtClean="0"/>
              <a:t> </a:t>
            </a:r>
          </a:p>
          <a:p>
            <a:r>
              <a:rPr lang="en-GB" dirty="0" smtClean="0"/>
              <a:t>3) Devonian - 408 - 360 </a:t>
            </a:r>
            <a:r>
              <a:rPr lang="en-GB" dirty="0" err="1" smtClean="0"/>
              <a:t>mya</a:t>
            </a:r>
            <a:r>
              <a:rPr lang="en-GB" dirty="0" smtClean="0"/>
              <a:t> (Age of fish) </a:t>
            </a:r>
          </a:p>
          <a:p>
            <a:r>
              <a:rPr lang="en-GB" dirty="0" smtClean="0"/>
              <a:t>4) Silurian - 438 - 408 </a:t>
            </a:r>
            <a:r>
              <a:rPr lang="en-GB" dirty="0" err="1" smtClean="0"/>
              <a:t>mya</a:t>
            </a:r>
            <a:r>
              <a:rPr lang="en-GB" dirty="0" smtClean="0"/>
              <a:t> </a:t>
            </a:r>
          </a:p>
          <a:p>
            <a:r>
              <a:rPr lang="en-GB" dirty="0" smtClean="0"/>
              <a:t>5) Ordovician - 505 - 438 </a:t>
            </a:r>
            <a:r>
              <a:rPr lang="en-GB" dirty="0" err="1" smtClean="0"/>
              <a:t>mya</a:t>
            </a:r>
            <a:r>
              <a:rPr lang="en-GB" dirty="0" smtClean="0"/>
              <a:t> Age of Graptolites</a:t>
            </a:r>
          </a:p>
          <a:p>
            <a:r>
              <a:rPr lang="en-GB" dirty="0" smtClean="0"/>
              <a:t> 6) Cambrian - 540 - 505 </a:t>
            </a:r>
            <a:r>
              <a:rPr lang="en-GB" dirty="0" err="1" smtClean="0"/>
              <a:t>mya</a:t>
            </a:r>
            <a:r>
              <a:rPr lang="en-GB" dirty="0" smtClean="0"/>
              <a:t> (Age of trilobites)</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solidFill>
                  <a:srgbClr val="C00000"/>
                </a:solidFill>
              </a:rPr>
              <a:t>Cambrian Period:</a:t>
            </a:r>
          </a:p>
          <a:p>
            <a:endParaRPr lang="en-GB" dirty="0" smtClean="0"/>
          </a:p>
          <a:p>
            <a:r>
              <a:rPr lang="en-GB" dirty="0" smtClean="0"/>
              <a:t>The Cambrian Period is spread between 540 and 505 </a:t>
            </a:r>
            <a:r>
              <a:rPr lang="en-GB" dirty="0" err="1" smtClean="0"/>
              <a:t>Mya</a:t>
            </a:r>
            <a:r>
              <a:rPr lang="en-GB" dirty="0" smtClean="0"/>
              <a:t>. This the period of abundant life on Earth, after the </a:t>
            </a:r>
            <a:r>
              <a:rPr lang="en-GB" dirty="0" err="1" smtClean="0"/>
              <a:t>Proterozoic</a:t>
            </a:r>
            <a:r>
              <a:rPr lang="en-GB" dirty="0" smtClean="0"/>
              <a:t>.</a:t>
            </a:r>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553200"/>
          </a:xfrm>
        </p:spPr>
        <p:txBody>
          <a:bodyPr>
            <a:normAutofit fontScale="85000" lnSpcReduction="20000"/>
          </a:bodyPr>
          <a:lstStyle/>
          <a:p>
            <a:pPr>
              <a:buNone/>
            </a:pPr>
            <a:r>
              <a:rPr lang="en-GB" dirty="0" smtClean="0"/>
              <a:t>		 The significant observations of Cambrian period are:</a:t>
            </a:r>
          </a:p>
          <a:p>
            <a:r>
              <a:rPr lang="en-GB" dirty="0" smtClean="0"/>
              <a:t>Prevalence of Mild climate</a:t>
            </a:r>
          </a:p>
          <a:p>
            <a:r>
              <a:rPr lang="en-GB" dirty="0" smtClean="0"/>
              <a:t> Extensive seas, spilling over continents </a:t>
            </a:r>
          </a:p>
          <a:p>
            <a:r>
              <a:rPr lang="en-GB" dirty="0" smtClean="0"/>
              <a:t>Shelled Marine invertebrates </a:t>
            </a:r>
          </a:p>
          <a:p>
            <a:r>
              <a:rPr lang="en-GB" dirty="0" smtClean="0"/>
              <a:t>Explosive growth of Eukaryotic organisms</a:t>
            </a:r>
          </a:p>
          <a:p>
            <a:r>
              <a:rPr lang="en-GB" dirty="0" smtClean="0"/>
              <a:t> Swimming, floating, crawling, clinging and burrowing sea animals</a:t>
            </a:r>
          </a:p>
          <a:p>
            <a:r>
              <a:rPr lang="en-GB" dirty="0" smtClean="0"/>
              <a:t> Appearance of Trilobites, Brachiopods, Gastropods, radiolarians, sponges, echinoderms, starfish, sea cucumbers, jelly fish, worms and water scorpions</a:t>
            </a:r>
          </a:p>
          <a:p>
            <a:r>
              <a:rPr lang="en-GB" dirty="0" smtClean="0"/>
              <a:t> Existence of plants was observed only as algae.</a:t>
            </a:r>
          </a:p>
          <a:p>
            <a:r>
              <a:rPr lang="en-GB" dirty="0" smtClean="0"/>
              <a:t> Absence of land plants.</a:t>
            </a:r>
          </a:p>
          <a:p>
            <a:r>
              <a:rPr lang="en-GB" dirty="0" smtClean="0"/>
              <a:t> Prosperity of life in the oceans than lands. </a:t>
            </a:r>
          </a:p>
          <a:p>
            <a:r>
              <a:rPr lang="en-GB" dirty="0" smtClean="0"/>
              <a:t>During this period the continents had a soil crust and were resembling like deserts.</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While studying the physical geography of the earth, it is necessary to know THE GEOLOGICAL TIME SCALE of the earth. The study of the geological time scale is necessary to every student of earth and other sciences. The development of the Earth has taken place over a period of billions of years. The evolution of life on earth is also a part of the Earth’s very long history. The age of the earth is also related to the age of the Solar System and the Milky Way Galaxy. From the </a:t>
            </a:r>
            <a:r>
              <a:rPr lang="en-GB" dirty="0" err="1" smtClean="0"/>
              <a:t>BigBang</a:t>
            </a:r>
            <a:r>
              <a:rPr lang="en-GB" dirty="0" smtClean="0"/>
              <a:t>, till today , the time frame of the Earth’s evolution is very extensive. The periods of remarkable development in the evolution of life, evolution of continents, evolution of ocean basins and their constituents are represented in the form of eras, periods, epochs and ages. The Geologic time is very vast and wide</a:t>
            </a: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324600"/>
          </a:xfrm>
        </p:spPr>
        <p:txBody>
          <a:bodyPr>
            <a:normAutofit fontScale="92500" lnSpcReduction="10000"/>
          </a:bodyPr>
          <a:lstStyle/>
          <a:p>
            <a:pPr>
              <a:buNone/>
            </a:pPr>
            <a:r>
              <a:rPr lang="en-GB" dirty="0" smtClean="0"/>
              <a:t>	</a:t>
            </a:r>
            <a:r>
              <a:rPr lang="en-GB" dirty="0" smtClean="0">
                <a:solidFill>
                  <a:srgbClr val="C00000"/>
                </a:solidFill>
              </a:rPr>
              <a:t>The Ordovician period:</a:t>
            </a:r>
          </a:p>
          <a:p>
            <a:pPr>
              <a:buNone/>
            </a:pPr>
            <a:r>
              <a:rPr lang="en-GB" dirty="0" smtClean="0"/>
              <a:t>	The Cambrian Period is followed by the Ordovician period. It has the duration between 505 and 438 </a:t>
            </a:r>
            <a:r>
              <a:rPr lang="en-GB" dirty="0" err="1" smtClean="0"/>
              <a:t>Mya</a:t>
            </a:r>
            <a:r>
              <a:rPr lang="en-GB" dirty="0" smtClean="0"/>
              <a:t>.</a:t>
            </a:r>
          </a:p>
          <a:p>
            <a:pPr>
              <a:buNone/>
            </a:pPr>
            <a:r>
              <a:rPr lang="en-GB" dirty="0" smtClean="0"/>
              <a:t>	 The significant observations of the Ordovician period are:</a:t>
            </a:r>
          </a:p>
          <a:p>
            <a:r>
              <a:rPr lang="en-GB" dirty="0" smtClean="0"/>
              <a:t>Mild climate-Adaptive Radiation (Ordovician radiation)</a:t>
            </a:r>
          </a:p>
          <a:p>
            <a:r>
              <a:rPr lang="en-GB" dirty="0" smtClean="0"/>
              <a:t>Shallow seas retreating from land and spreading back</a:t>
            </a:r>
          </a:p>
          <a:p>
            <a:r>
              <a:rPr lang="en-GB" dirty="0" smtClean="0"/>
              <a:t>All plants and animals still restricted to water</a:t>
            </a:r>
          </a:p>
          <a:p>
            <a:r>
              <a:rPr lang="en-GB" dirty="0" smtClean="0"/>
              <a:t>First vertebrates originated as jawless fishes</a:t>
            </a:r>
          </a:p>
          <a:p>
            <a:r>
              <a:rPr lang="en-GB" dirty="0" smtClean="0"/>
              <a:t>Invertebrates dominated </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r>
              <a:rPr lang="en-GB" dirty="0" smtClean="0"/>
              <a:t>Crustaceans, trilobites, graptolites, brachiopods, bryozoans, echinoderms, corals, </a:t>
            </a:r>
            <a:r>
              <a:rPr lang="en-GB" dirty="0" err="1" smtClean="0"/>
              <a:t>mollusks</a:t>
            </a:r>
            <a:r>
              <a:rPr lang="en-GB" dirty="0" smtClean="0"/>
              <a:t>, and cephalopods dominated the water masses. </a:t>
            </a:r>
          </a:p>
          <a:p>
            <a:r>
              <a:rPr lang="en-GB" dirty="0" smtClean="0"/>
              <a:t>First fungi originated</a:t>
            </a:r>
          </a:p>
          <a:p>
            <a:r>
              <a:rPr lang="en-GB" dirty="0" smtClean="0"/>
              <a:t>Invasions of land by plants started</a:t>
            </a:r>
          </a:p>
          <a:p>
            <a:r>
              <a:rPr lang="en-GB" dirty="0" smtClean="0"/>
              <a:t>Sea levels were high during Ordovician</a:t>
            </a:r>
          </a:p>
          <a:p>
            <a:r>
              <a:rPr lang="en-GB" dirty="0" smtClean="0"/>
              <a:t>First known marine transgressions occurred during this period.</a:t>
            </a:r>
          </a:p>
          <a:p>
            <a:r>
              <a:rPr lang="en-GB" dirty="0" smtClean="0"/>
              <a:t>Southern Continents were collected into a single land mass. It was named as </a:t>
            </a:r>
            <a:r>
              <a:rPr lang="en-GB" dirty="0" err="1" smtClean="0"/>
              <a:t>Gondwana</a:t>
            </a:r>
            <a:r>
              <a:rPr lang="en-GB" dirty="0" smtClean="0"/>
              <a:t> Land.</a:t>
            </a:r>
          </a:p>
          <a:p>
            <a:r>
              <a:rPr lang="en-GB" dirty="0" smtClean="0"/>
              <a:t>Major mountain-building activity happened during this period. </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839200" cy="6400800"/>
          </a:xfrm>
        </p:spPr>
        <p:txBody>
          <a:bodyPr>
            <a:normAutofit fontScale="77500" lnSpcReduction="20000"/>
          </a:bodyPr>
          <a:lstStyle/>
          <a:p>
            <a:pPr>
              <a:buNone/>
            </a:pPr>
            <a:r>
              <a:rPr lang="en-GB" dirty="0" smtClean="0"/>
              <a:t>	</a:t>
            </a:r>
            <a:r>
              <a:rPr lang="en-GB" dirty="0" smtClean="0">
                <a:solidFill>
                  <a:srgbClr val="C00000"/>
                </a:solidFill>
              </a:rPr>
              <a:t>The Silurian Period: </a:t>
            </a:r>
          </a:p>
          <a:p>
            <a:pPr>
              <a:buNone/>
            </a:pPr>
            <a:r>
              <a:rPr lang="en-GB" dirty="0" smtClean="0"/>
              <a:t>	The Ordovician period is followed by the Silurian Period. It is spread between 438 and 408 </a:t>
            </a:r>
            <a:r>
              <a:rPr lang="en-GB" dirty="0" err="1" smtClean="0"/>
              <a:t>Mya</a:t>
            </a:r>
            <a:r>
              <a:rPr lang="en-GB" dirty="0" smtClean="0"/>
              <a:t>. </a:t>
            </a:r>
          </a:p>
          <a:p>
            <a:pPr>
              <a:buNone/>
            </a:pPr>
            <a:r>
              <a:rPr lang="en-GB" dirty="0" smtClean="0"/>
              <a:t>	The significant observations of the Silurian period are:</a:t>
            </a:r>
          </a:p>
          <a:p>
            <a:r>
              <a:rPr lang="en-GB" dirty="0" smtClean="0"/>
              <a:t>Mild climate, stable and warm temperature</a:t>
            </a:r>
          </a:p>
          <a:p>
            <a:r>
              <a:rPr lang="en-GB" dirty="0" smtClean="0"/>
              <a:t>Continents were generally flat and flooded</a:t>
            </a:r>
          </a:p>
          <a:p>
            <a:r>
              <a:rPr lang="en-GB" dirty="0" smtClean="0"/>
              <a:t>Notable Mountain building occurred in Europe</a:t>
            </a:r>
          </a:p>
          <a:p>
            <a:r>
              <a:rPr lang="en-GB" dirty="0" smtClean="0"/>
              <a:t>Rise of fishes and reef building corals</a:t>
            </a:r>
          </a:p>
          <a:p>
            <a:r>
              <a:rPr lang="en-GB" dirty="0" smtClean="0"/>
              <a:t>Abundance of shell-forming sea animals</a:t>
            </a:r>
          </a:p>
          <a:p>
            <a:r>
              <a:rPr lang="en-GB" dirty="0" smtClean="0"/>
              <a:t>Dominance of Sea lilies, eurypterids and land scorpions</a:t>
            </a:r>
          </a:p>
          <a:p>
            <a:r>
              <a:rPr lang="en-GB" dirty="0" smtClean="0"/>
              <a:t>Invasion of land by arthropods</a:t>
            </a:r>
          </a:p>
          <a:p>
            <a:r>
              <a:rPr lang="en-GB" dirty="0" smtClean="0"/>
              <a:t>Origin of the earliest Vascular Plants on earth</a:t>
            </a:r>
          </a:p>
          <a:p>
            <a:r>
              <a:rPr lang="en-GB" dirty="0" smtClean="0"/>
              <a:t>Modern group of Algae and Fungi got evolved.</a:t>
            </a:r>
          </a:p>
          <a:p>
            <a:r>
              <a:rPr lang="en-GB" dirty="0" smtClean="0"/>
              <a:t>60% of Marine species were wiped out at the base of the Silurian period.</a:t>
            </a:r>
          </a:p>
          <a:p>
            <a:r>
              <a:rPr lang="en-GB" dirty="0" smtClean="0"/>
              <a:t>First period to see macrofossils of extensive terrestrial biota.</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77500" lnSpcReduction="20000"/>
          </a:bodyPr>
          <a:lstStyle/>
          <a:p>
            <a:pPr>
              <a:buNone/>
            </a:pPr>
            <a:r>
              <a:rPr lang="en-GB" dirty="0" smtClean="0"/>
              <a:t>	</a:t>
            </a:r>
            <a:r>
              <a:rPr lang="en-GB" dirty="0" smtClean="0">
                <a:solidFill>
                  <a:srgbClr val="C00000"/>
                </a:solidFill>
              </a:rPr>
              <a:t>The Devonian Period:</a:t>
            </a:r>
          </a:p>
          <a:p>
            <a:pPr>
              <a:buNone/>
            </a:pPr>
            <a:r>
              <a:rPr lang="en-GB" dirty="0" smtClean="0"/>
              <a:t>	The Silurian period is followed by the Devonian Period. It is spread between 408 and 360 </a:t>
            </a:r>
            <a:r>
              <a:rPr lang="en-GB" dirty="0" err="1" smtClean="0"/>
              <a:t>Mya</a:t>
            </a:r>
            <a:r>
              <a:rPr lang="en-GB" dirty="0" smtClean="0"/>
              <a:t>.</a:t>
            </a:r>
          </a:p>
          <a:p>
            <a:pPr>
              <a:buNone/>
            </a:pPr>
            <a:r>
              <a:rPr lang="en-GB" dirty="0" smtClean="0"/>
              <a:t>	The significant observations of the Devonian period are:</a:t>
            </a:r>
          </a:p>
          <a:p>
            <a:r>
              <a:rPr lang="en-GB" dirty="0" smtClean="0"/>
              <a:t>Violent volcanic eruptions and crustal movements</a:t>
            </a:r>
          </a:p>
          <a:p>
            <a:r>
              <a:rPr lang="en-GB" dirty="0" smtClean="0"/>
              <a:t>Folding, mountain-building activities prevailed</a:t>
            </a:r>
          </a:p>
          <a:p>
            <a:r>
              <a:rPr lang="en-GB" dirty="0" smtClean="0"/>
              <a:t>Climate became drier</a:t>
            </a:r>
          </a:p>
          <a:p>
            <a:r>
              <a:rPr lang="en-GB" dirty="0" smtClean="0"/>
              <a:t>Sea covered most of the land</a:t>
            </a:r>
          </a:p>
          <a:p>
            <a:r>
              <a:rPr lang="en-GB" dirty="0" smtClean="0"/>
              <a:t>Age of fishes, sharks and rays</a:t>
            </a:r>
          </a:p>
          <a:p>
            <a:r>
              <a:rPr lang="en-GB" dirty="0" smtClean="0"/>
              <a:t>Fishes move into the open seas.</a:t>
            </a:r>
          </a:p>
          <a:p>
            <a:r>
              <a:rPr lang="en-GB" dirty="0" smtClean="0"/>
              <a:t>Lunged fishes, amphibians appeared in Devonian.</a:t>
            </a:r>
          </a:p>
          <a:p>
            <a:r>
              <a:rPr lang="en-GB" dirty="0" err="1" smtClean="0"/>
              <a:t>Mollusks</a:t>
            </a:r>
            <a:r>
              <a:rPr lang="en-GB" dirty="0" smtClean="0"/>
              <a:t> were abundant</a:t>
            </a:r>
          </a:p>
          <a:p>
            <a:r>
              <a:rPr lang="en-GB" dirty="0" smtClean="0"/>
              <a:t>Extinction of primitive vascular plants happened</a:t>
            </a:r>
          </a:p>
          <a:p>
            <a:r>
              <a:rPr lang="en-GB" dirty="0" smtClean="0"/>
              <a:t>Origin of modern Vascular plants with true leaves, roots and stems</a:t>
            </a:r>
          </a:p>
          <a:p>
            <a:r>
              <a:rPr lang="en-GB" dirty="0" smtClean="0"/>
              <a:t>Earth appeared to look green</a:t>
            </a:r>
          </a:p>
          <a:p>
            <a:r>
              <a:rPr lang="en-GB" dirty="0" smtClean="0"/>
              <a:t>Some plants started to produce seeds rather than spores</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324600"/>
          </a:xfrm>
        </p:spPr>
        <p:txBody>
          <a:bodyPr>
            <a:normAutofit lnSpcReduction="10000"/>
          </a:bodyPr>
          <a:lstStyle/>
          <a:p>
            <a:pPr>
              <a:buNone/>
            </a:pPr>
            <a:r>
              <a:rPr lang="en-GB" dirty="0" smtClean="0"/>
              <a:t>	</a:t>
            </a:r>
            <a:r>
              <a:rPr lang="en-GB" dirty="0" smtClean="0">
                <a:solidFill>
                  <a:srgbClr val="C00000"/>
                </a:solidFill>
              </a:rPr>
              <a:t>The Carboniferous Period:</a:t>
            </a:r>
          </a:p>
          <a:p>
            <a:pPr>
              <a:buNone/>
            </a:pPr>
            <a:r>
              <a:rPr lang="en-GB" dirty="0" smtClean="0"/>
              <a:t>	The Devonian Period is followed by the carboniferous period. It is spread between 360 and 286 </a:t>
            </a:r>
            <a:r>
              <a:rPr lang="en-GB" dirty="0" err="1" smtClean="0"/>
              <a:t>mya</a:t>
            </a:r>
            <a:r>
              <a:rPr lang="en-GB" dirty="0" smtClean="0"/>
              <a:t>.</a:t>
            </a:r>
          </a:p>
          <a:p>
            <a:pPr>
              <a:buNone/>
            </a:pPr>
            <a:r>
              <a:rPr lang="en-GB" dirty="0" smtClean="0"/>
              <a:t>	The significant observations of the Carboniferous period are:</a:t>
            </a:r>
          </a:p>
          <a:p>
            <a:r>
              <a:rPr lang="en-GB" dirty="0" smtClean="0"/>
              <a:t>It is known for its coal deposits, lime stones and Grit stones</a:t>
            </a:r>
          </a:p>
          <a:p>
            <a:r>
              <a:rPr lang="en-GB" dirty="0" err="1" smtClean="0"/>
              <a:t>Hercynian</a:t>
            </a:r>
            <a:r>
              <a:rPr lang="en-GB" dirty="0" smtClean="0"/>
              <a:t> </a:t>
            </a:r>
            <a:r>
              <a:rPr lang="en-GB" dirty="0" err="1" smtClean="0"/>
              <a:t>orogenic</a:t>
            </a:r>
            <a:r>
              <a:rPr lang="en-GB" dirty="0" smtClean="0"/>
              <a:t> movements</a:t>
            </a:r>
          </a:p>
          <a:p>
            <a:r>
              <a:rPr lang="en-GB" dirty="0" smtClean="0"/>
              <a:t>Abundant life on land and water.</a:t>
            </a:r>
          </a:p>
          <a:p>
            <a:r>
              <a:rPr lang="en-GB" dirty="0" smtClean="0"/>
              <a:t>Large Primitive Trees,</a:t>
            </a:r>
          </a:p>
          <a:p>
            <a:r>
              <a:rPr lang="en-GB" dirty="0" smtClean="0"/>
              <a:t>First land vertebrates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82000" cy="6248400"/>
          </a:xfrm>
        </p:spPr>
        <p:txBody>
          <a:bodyPr>
            <a:normAutofit fontScale="92500"/>
          </a:bodyPr>
          <a:lstStyle/>
          <a:p>
            <a:r>
              <a:rPr lang="en-GB" dirty="0" smtClean="0"/>
              <a:t>Sea Invertebrates: Prevalence of Foraminifers, Bryozoans, Brachiopods, Cephalopods, </a:t>
            </a:r>
            <a:r>
              <a:rPr lang="en-GB" dirty="0" err="1" smtClean="0"/>
              <a:t>Blastoids</a:t>
            </a:r>
            <a:r>
              <a:rPr lang="en-GB" dirty="0" smtClean="0"/>
              <a:t>, Crinoids and Corals.</a:t>
            </a:r>
          </a:p>
          <a:p>
            <a:r>
              <a:rPr lang="en-GB" dirty="0" smtClean="0"/>
              <a:t>Brachiopods are the zone fossils of Carboniferous period.</a:t>
            </a:r>
          </a:p>
          <a:p>
            <a:r>
              <a:rPr lang="en-GB" dirty="0" err="1" smtClean="0"/>
              <a:t>Lamellibranchs</a:t>
            </a:r>
            <a:r>
              <a:rPr lang="en-GB" dirty="0" smtClean="0"/>
              <a:t> and winged insects were important fauna.</a:t>
            </a:r>
          </a:p>
          <a:p>
            <a:r>
              <a:rPr lang="en-GB" dirty="0" smtClean="0"/>
              <a:t>Swamp forests with ferns were existing.</a:t>
            </a:r>
          </a:p>
          <a:p>
            <a:r>
              <a:rPr lang="en-GB" dirty="0" err="1" smtClean="0"/>
              <a:t>Lepidodendron</a:t>
            </a:r>
            <a:r>
              <a:rPr lang="en-GB" dirty="0" smtClean="0"/>
              <a:t> and </a:t>
            </a:r>
            <a:r>
              <a:rPr lang="en-GB" dirty="0" err="1" smtClean="0"/>
              <a:t>Sigillaria</a:t>
            </a:r>
            <a:r>
              <a:rPr lang="en-GB" dirty="0" smtClean="0"/>
              <a:t> were prominent flora</a:t>
            </a:r>
          </a:p>
          <a:p>
            <a:r>
              <a:rPr lang="en-GB" dirty="0" smtClean="0"/>
              <a:t>First Reptiles laid eggs with shells in this period.</a:t>
            </a:r>
          </a:p>
          <a:p>
            <a:r>
              <a:rPr lang="en-GB" dirty="0" smtClean="0"/>
              <a:t>Highest ever atmospheric oxygen levels seen on earth was in this period.</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92500" lnSpcReduction="10000"/>
          </a:bodyPr>
          <a:lstStyle/>
          <a:p>
            <a:pPr>
              <a:buNone/>
            </a:pPr>
            <a:r>
              <a:rPr lang="en-GB" dirty="0" smtClean="0">
                <a:solidFill>
                  <a:srgbClr val="C00000"/>
                </a:solidFill>
              </a:rPr>
              <a:t>	The Permian Period:</a:t>
            </a:r>
          </a:p>
          <a:p>
            <a:pPr>
              <a:buNone/>
            </a:pPr>
            <a:r>
              <a:rPr lang="en-GB" dirty="0" smtClean="0"/>
              <a:t>	The carboniferous period is followed by the last period of this era called Permian period. It is spread between 286 and 245 </a:t>
            </a:r>
            <a:r>
              <a:rPr lang="en-GB" dirty="0" err="1" smtClean="0"/>
              <a:t>mya</a:t>
            </a:r>
            <a:r>
              <a:rPr lang="en-GB" dirty="0" smtClean="0"/>
              <a:t>.</a:t>
            </a:r>
          </a:p>
          <a:p>
            <a:pPr>
              <a:buNone/>
            </a:pPr>
            <a:r>
              <a:rPr lang="en-GB" dirty="0" smtClean="0"/>
              <a:t>	The significant observations of the Permian period are:</a:t>
            </a:r>
          </a:p>
          <a:p>
            <a:r>
              <a:rPr lang="en-GB" dirty="0" smtClean="0"/>
              <a:t>World-wide continental uplift and </a:t>
            </a:r>
            <a:r>
              <a:rPr lang="en-GB" dirty="0" err="1" smtClean="0"/>
              <a:t>orogenic</a:t>
            </a:r>
            <a:r>
              <a:rPr lang="en-GB" dirty="0" smtClean="0"/>
              <a:t> movements. Widespread aridity on one side and </a:t>
            </a:r>
            <a:r>
              <a:rPr lang="en-GB" dirty="0" err="1" smtClean="0"/>
              <a:t>Glaciation</a:t>
            </a:r>
            <a:r>
              <a:rPr lang="en-GB" dirty="0" smtClean="0"/>
              <a:t> at the other side.</a:t>
            </a:r>
          </a:p>
          <a:p>
            <a:r>
              <a:rPr lang="en-GB" dirty="0" smtClean="0"/>
              <a:t>Extinction of </a:t>
            </a:r>
            <a:r>
              <a:rPr lang="en-GB" dirty="0" err="1" smtClean="0"/>
              <a:t>Palaezoic</a:t>
            </a:r>
            <a:r>
              <a:rPr lang="en-GB" dirty="0" smtClean="0"/>
              <a:t> Plants and invertebrates (251 </a:t>
            </a:r>
            <a:r>
              <a:rPr lang="en-GB" dirty="0" err="1" smtClean="0"/>
              <a:t>Mya</a:t>
            </a:r>
            <a:r>
              <a:rPr lang="en-GB" dirty="0" smtClean="0"/>
              <a:t>).</a:t>
            </a:r>
          </a:p>
          <a:p>
            <a:r>
              <a:rPr lang="en-GB" dirty="0" smtClean="0"/>
              <a:t>Reduction in all types of life.</a:t>
            </a:r>
          </a:p>
          <a:p>
            <a:r>
              <a:rPr lang="en-GB" dirty="0" smtClean="0"/>
              <a:t>Almost 95% of life on the earth became extinct.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05800" cy="5943600"/>
          </a:xfrm>
        </p:spPr>
        <p:txBody>
          <a:bodyPr>
            <a:normAutofit fontScale="92500" lnSpcReduction="20000"/>
          </a:bodyPr>
          <a:lstStyle/>
          <a:p>
            <a:r>
              <a:rPr lang="en-GB" dirty="0" smtClean="0"/>
              <a:t>Primitive reptiles dominated in places.</a:t>
            </a:r>
          </a:p>
          <a:p>
            <a:r>
              <a:rPr lang="en-GB" dirty="0" smtClean="0"/>
              <a:t>Extinction of all Trilobites, Graptolites and </a:t>
            </a:r>
            <a:r>
              <a:rPr lang="en-GB" dirty="0" err="1" smtClean="0"/>
              <a:t>Blastoids</a:t>
            </a:r>
            <a:r>
              <a:rPr lang="en-GB" dirty="0" smtClean="0"/>
              <a:t>.</a:t>
            </a:r>
          </a:p>
          <a:p>
            <a:r>
              <a:rPr lang="en-GB" dirty="0" smtClean="0"/>
              <a:t>Beetles and flies got evolved.</a:t>
            </a:r>
          </a:p>
          <a:p>
            <a:r>
              <a:rPr lang="en-GB" dirty="0" smtClean="0"/>
              <a:t>Marine life flourished in warm shallow reefs.</a:t>
            </a:r>
          </a:p>
          <a:p>
            <a:r>
              <a:rPr lang="en-GB" dirty="0" smtClean="0"/>
              <a:t>Abundance of </a:t>
            </a:r>
            <a:r>
              <a:rPr lang="en-GB" dirty="0" err="1" smtClean="0"/>
              <a:t>Spiriferid</a:t>
            </a:r>
            <a:r>
              <a:rPr lang="en-GB" dirty="0" smtClean="0"/>
              <a:t> brachiopods, bivalves, foraminifers and </a:t>
            </a:r>
            <a:r>
              <a:rPr lang="en-GB" dirty="0" err="1" smtClean="0"/>
              <a:t>ammonoids</a:t>
            </a:r>
            <a:r>
              <a:rPr lang="en-GB" dirty="0" smtClean="0"/>
              <a:t>.</a:t>
            </a:r>
          </a:p>
          <a:p>
            <a:r>
              <a:rPr lang="en-GB" dirty="0" smtClean="0"/>
              <a:t>Cone-bearing Gymnosperms (the first true seed plants) and the first true mosses appeared.</a:t>
            </a:r>
          </a:p>
          <a:p>
            <a:r>
              <a:rPr lang="en-GB" dirty="0" smtClean="0"/>
              <a:t>Landmasses unite into the super continent Pangaea, creating the Appalachians. This period records the end of </a:t>
            </a:r>
            <a:r>
              <a:rPr lang="en-GB" dirty="0" err="1" smtClean="0"/>
              <a:t>Permo</a:t>
            </a:r>
            <a:r>
              <a:rPr lang="en-GB" dirty="0" smtClean="0"/>
              <a:t>-Carboniferous glaciations. </a:t>
            </a:r>
          </a:p>
          <a:p>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MESOZOIC ERA: </a:t>
            </a:r>
            <a:endParaRPr lang="en-GB" dirty="0"/>
          </a:p>
        </p:txBody>
      </p:sp>
      <p:sp>
        <p:nvSpPr>
          <p:cNvPr id="3" name="Content Placeholder 2"/>
          <p:cNvSpPr>
            <a:spLocks noGrp="1"/>
          </p:cNvSpPr>
          <p:nvPr>
            <p:ph idx="1"/>
          </p:nvPr>
        </p:nvSpPr>
        <p:spPr>
          <a:xfrm>
            <a:off x="457200" y="1600200"/>
            <a:ext cx="8305800" cy="4876800"/>
          </a:xfrm>
        </p:spPr>
        <p:txBody>
          <a:bodyPr>
            <a:normAutofit lnSpcReduction="10000"/>
          </a:bodyPr>
          <a:lstStyle/>
          <a:p>
            <a:r>
              <a:rPr lang="en-GB" dirty="0" smtClean="0"/>
              <a:t>The duration of MESOZOIC ERA is the time of Middle life in the history of the earth. This is the Age of reptiles. </a:t>
            </a:r>
          </a:p>
          <a:p>
            <a:r>
              <a:rPr lang="en-GB" dirty="0" smtClean="0"/>
              <a:t>This era has the span of time between 245 </a:t>
            </a:r>
            <a:r>
              <a:rPr lang="en-GB" dirty="0" err="1" smtClean="0"/>
              <a:t>mya</a:t>
            </a:r>
            <a:r>
              <a:rPr lang="en-GB" dirty="0" smtClean="0"/>
              <a:t> and 66.4 </a:t>
            </a:r>
            <a:r>
              <a:rPr lang="en-GB" dirty="0" err="1" smtClean="0"/>
              <a:t>mya</a:t>
            </a:r>
            <a:r>
              <a:rPr lang="en-GB" dirty="0" smtClean="0"/>
              <a:t>.</a:t>
            </a:r>
          </a:p>
          <a:p>
            <a:r>
              <a:rPr lang="en-GB" dirty="0" smtClean="0"/>
              <a:t> It is further divided into three periods as:</a:t>
            </a:r>
          </a:p>
          <a:p>
            <a:pPr>
              <a:buNone/>
            </a:pPr>
            <a:r>
              <a:rPr lang="en-GB" dirty="0" smtClean="0"/>
              <a:t>1) Cretaceous- 144 - 66.4 </a:t>
            </a:r>
            <a:r>
              <a:rPr lang="en-GB" dirty="0" err="1" smtClean="0"/>
              <a:t>mya</a:t>
            </a:r>
            <a:r>
              <a:rPr lang="en-GB" dirty="0" smtClean="0"/>
              <a:t> </a:t>
            </a:r>
          </a:p>
          <a:p>
            <a:pPr>
              <a:buNone/>
            </a:pPr>
            <a:r>
              <a:rPr lang="en-GB" dirty="0" smtClean="0"/>
              <a:t>2) Jurassic - 208 - 144 </a:t>
            </a:r>
            <a:r>
              <a:rPr lang="en-GB" dirty="0" err="1" smtClean="0"/>
              <a:t>mya</a:t>
            </a:r>
            <a:endParaRPr lang="en-GB" dirty="0" smtClean="0"/>
          </a:p>
          <a:p>
            <a:pPr>
              <a:buNone/>
            </a:pPr>
            <a:r>
              <a:rPr lang="en-GB" dirty="0" smtClean="0"/>
              <a:t>3) Triassic - 245 - 208 </a:t>
            </a:r>
            <a:r>
              <a:rPr lang="en-GB" dirty="0" err="1" smtClean="0"/>
              <a:t>mya</a:t>
            </a:r>
            <a:r>
              <a:rPr lang="en-GB" dirty="0" smtClean="0"/>
              <a:t>. </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lnSpcReduction="10000"/>
          </a:bodyPr>
          <a:lstStyle/>
          <a:p>
            <a:pPr>
              <a:buNone/>
            </a:pPr>
            <a:r>
              <a:rPr lang="en-GB" dirty="0" smtClean="0"/>
              <a:t>	</a:t>
            </a:r>
            <a:r>
              <a:rPr lang="en-GB" dirty="0" smtClean="0">
                <a:solidFill>
                  <a:srgbClr val="C00000"/>
                </a:solidFill>
              </a:rPr>
              <a:t>The Triassic Period: </a:t>
            </a:r>
          </a:p>
          <a:p>
            <a:pPr>
              <a:buNone/>
            </a:pPr>
            <a:r>
              <a:rPr lang="en-GB" dirty="0" smtClean="0"/>
              <a:t>	The Triassic period is the first period of the Mesozoic era. It is spread between 245 and 208 </a:t>
            </a:r>
            <a:r>
              <a:rPr lang="en-GB" dirty="0" err="1" smtClean="0"/>
              <a:t>mya</a:t>
            </a:r>
            <a:r>
              <a:rPr lang="en-GB" dirty="0" smtClean="0"/>
              <a:t>.</a:t>
            </a:r>
          </a:p>
          <a:p>
            <a:pPr>
              <a:buNone/>
            </a:pPr>
            <a:r>
              <a:rPr lang="en-GB" dirty="0" smtClean="0"/>
              <a:t>	The significant observations of this period are:</a:t>
            </a:r>
          </a:p>
          <a:p>
            <a:r>
              <a:rPr lang="en-GB" dirty="0" smtClean="0"/>
              <a:t>Continent emergent</a:t>
            </a:r>
          </a:p>
          <a:p>
            <a:r>
              <a:rPr lang="en-GB" dirty="0" smtClean="0"/>
              <a:t>Seas marginal Climate arid.</a:t>
            </a:r>
          </a:p>
          <a:p>
            <a:r>
              <a:rPr lang="en-GB" dirty="0" smtClean="0"/>
              <a:t>Occurrence of Terrestrial deposition.</a:t>
            </a:r>
          </a:p>
          <a:p>
            <a:r>
              <a:rPr lang="en-GB" dirty="0" smtClean="0"/>
              <a:t>Formation of Salt, Gypsum and red beds</a:t>
            </a:r>
          </a:p>
          <a:p>
            <a:r>
              <a:rPr lang="en-GB" dirty="0" smtClean="0"/>
              <a:t>Dominance of </a:t>
            </a:r>
            <a:r>
              <a:rPr lang="en-GB" dirty="0" err="1" smtClean="0"/>
              <a:t>Archosaurs</a:t>
            </a:r>
            <a:r>
              <a:rPr lang="en-GB" dirty="0" smtClean="0"/>
              <a:t> on land as dinosaurs, ichthyosaurs, </a:t>
            </a:r>
            <a:r>
              <a:rPr lang="en-GB" dirty="0" err="1" smtClean="0"/>
              <a:t>nothosaurs</a:t>
            </a:r>
            <a:r>
              <a:rPr lang="en-GB" dirty="0" smtClean="0"/>
              <a:t> in oceans and pterosaurs in the air.</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dirty="0" smtClean="0"/>
              <a:t>The Geological Time Scale was constructed using the evidences collected from</a:t>
            </a:r>
          </a:p>
          <a:p>
            <a:r>
              <a:rPr lang="en-GB" dirty="0" smtClean="0"/>
              <a:t> a) Field observations</a:t>
            </a:r>
          </a:p>
          <a:p>
            <a:r>
              <a:rPr lang="en-GB" dirty="0" smtClean="0"/>
              <a:t> b) Fossil records</a:t>
            </a:r>
          </a:p>
          <a:p>
            <a:r>
              <a:rPr lang="en-GB" dirty="0" smtClean="0"/>
              <a:t> c) </a:t>
            </a:r>
            <a:r>
              <a:rPr lang="en-GB" dirty="0" err="1" smtClean="0"/>
              <a:t>Stratigraphic</a:t>
            </a:r>
            <a:r>
              <a:rPr lang="en-GB" dirty="0" smtClean="0"/>
              <a:t> correlations</a:t>
            </a:r>
          </a:p>
          <a:p>
            <a:r>
              <a:rPr lang="en-GB" dirty="0" smtClean="0"/>
              <a:t> d) Radioactive dating</a:t>
            </a:r>
          </a:p>
          <a:p>
            <a:r>
              <a:rPr lang="en-GB" dirty="0" smtClean="0"/>
              <a:t> e) </a:t>
            </a:r>
            <a:r>
              <a:rPr lang="en-GB" dirty="0" err="1" smtClean="0"/>
              <a:t>Palaeomagnetic</a:t>
            </a:r>
            <a:r>
              <a:rPr lang="en-GB" dirty="0" smtClean="0"/>
              <a:t> orientations</a:t>
            </a:r>
          </a:p>
          <a:p>
            <a:r>
              <a:rPr lang="en-GB" dirty="0" smtClean="0"/>
              <a:t> f) Orbital revolution of the Earth and</a:t>
            </a:r>
          </a:p>
          <a:p>
            <a:r>
              <a:rPr lang="en-GB" dirty="0" smtClean="0"/>
              <a:t> g) The rotation of the earth. </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629400"/>
          </a:xfrm>
        </p:spPr>
        <p:txBody>
          <a:bodyPr>
            <a:normAutofit fontScale="92500" lnSpcReduction="20000"/>
          </a:bodyPr>
          <a:lstStyle/>
          <a:p>
            <a:r>
              <a:rPr lang="en-GB" dirty="0" smtClean="0"/>
              <a:t>Appearance of Primitive Mammals </a:t>
            </a:r>
          </a:p>
          <a:p>
            <a:r>
              <a:rPr lang="en-GB" dirty="0" smtClean="0"/>
              <a:t>Domination of Reptiles and Cycads.</a:t>
            </a:r>
          </a:p>
          <a:p>
            <a:r>
              <a:rPr lang="en-GB" dirty="0" smtClean="0"/>
              <a:t>Reduction of Marine Invertebrates.</a:t>
            </a:r>
          </a:p>
          <a:p>
            <a:r>
              <a:rPr lang="en-GB" dirty="0" smtClean="0"/>
              <a:t>First mammals and crocodilian appeared.</a:t>
            </a:r>
          </a:p>
          <a:p>
            <a:r>
              <a:rPr lang="en-GB" dirty="0" err="1" smtClean="0"/>
              <a:t>Dicroidium</a:t>
            </a:r>
            <a:r>
              <a:rPr lang="en-GB" dirty="0" smtClean="0"/>
              <a:t> flora were common on land</a:t>
            </a:r>
          </a:p>
          <a:p>
            <a:r>
              <a:rPr lang="en-GB" dirty="0" smtClean="0"/>
              <a:t>Extreme abundance of </a:t>
            </a:r>
            <a:r>
              <a:rPr lang="en-GB" dirty="0" err="1" smtClean="0"/>
              <a:t>ceratitic</a:t>
            </a:r>
            <a:r>
              <a:rPr lang="en-GB" dirty="0" smtClean="0"/>
              <a:t> </a:t>
            </a:r>
            <a:r>
              <a:rPr lang="en-GB" dirty="0" err="1" smtClean="0"/>
              <a:t>ammonoids</a:t>
            </a:r>
            <a:r>
              <a:rPr lang="en-GB" dirty="0" smtClean="0"/>
              <a:t> were seen.</a:t>
            </a:r>
          </a:p>
          <a:p>
            <a:r>
              <a:rPr lang="en-GB" dirty="0" smtClean="0"/>
              <a:t>Modern Corals appeared.</a:t>
            </a:r>
          </a:p>
          <a:p>
            <a:r>
              <a:rPr lang="en-GB" dirty="0" err="1" smtClean="0"/>
              <a:t>Orogenic</a:t>
            </a:r>
            <a:r>
              <a:rPr lang="en-GB" dirty="0" smtClean="0"/>
              <a:t> Movements prevailed in some parts.</a:t>
            </a:r>
          </a:p>
          <a:p>
            <a:r>
              <a:rPr lang="en-GB" dirty="0" smtClean="0"/>
              <a:t>Pangaea still in existence.</a:t>
            </a:r>
          </a:p>
          <a:p>
            <a:r>
              <a:rPr lang="en-GB" dirty="0" smtClean="0"/>
              <a:t>Altering global climate and ocean circulation happened.</a:t>
            </a:r>
          </a:p>
          <a:p>
            <a:r>
              <a:rPr lang="en-GB" dirty="0" smtClean="0"/>
              <a:t>Appearance of modern conifers, </a:t>
            </a:r>
            <a:r>
              <a:rPr lang="en-GB" dirty="0" err="1" smtClean="0"/>
              <a:t>cycadeoids</a:t>
            </a:r>
            <a:r>
              <a:rPr lang="en-GB" dirty="0" smtClean="0"/>
              <a:t>, first turtles, lizards, mammals and dinosaurs.</a:t>
            </a: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77000"/>
          </a:xfrm>
        </p:spPr>
        <p:txBody>
          <a:bodyPr>
            <a:normAutofit fontScale="92500" lnSpcReduction="10000"/>
          </a:bodyPr>
          <a:lstStyle/>
          <a:p>
            <a:pPr>
              <a:buNone/>
            </a:pPr>
            <a:r>
              <a:rPr lang="en-GB" dirty="0" smtClean="0">
                <a:solidFill>
                  <a:srgbClr val="C00000"/>
                </a:solidFill>
              </a:rPr>
              <a:t>	The Jurassic Period:</a:t>
            </a:r>
          </a:p>
          <a:p>
            <a:pPr>
              <a:buNone/>
            </a:pPr>
            <a:r>
              <a:rPr lang="en-GB" dirty="0" smtClean="0">
                <a:solidFill>
                  <a:srgbClr val="C00000"/>
                </a:solidFill>
              </a:rPr>
              <a:t>	</a:t>
            </a:r>
            <a:r>
              <a:rPr lang="en-GB" dirty="0" smtClean="0"/>
              <a:t>The world’s most famous period is the Jurassic </a:t>
            </a:r>
            <a:r>
              <a:rPr lang="en-GB" dirty="0" err="1" smtClean="0"/>
              <a:t>period.The</a:t>
            </a:r>
            <a:r>
              <a:rPr lang="en-GB" dirty="0" smtClean="0"/>
              <a:t> Dominance of Dinosaurs in Jurassic got registered in every mind of the human life due to global media </a:t>
            </a:r>
            <a:r>
              <a:rPr lang="en-GB" dirty="0" err="1" smtClean="0"/>
              <a:t>coverage.It</a:t>
            </a:r>
            <a:r>
              <a:rPr lang="en-GB" dirty="0" smtClean="0"/>
              <a:t> is spread between 208 and 44 </a:t>
            </a:r>
            <a:r>
              <a:rPr lang="en-GB" dirty="0" err="1" smtClean="0"/>
              <a:t>Mya</a:t>
            </a:r>
            <a:r>
              <a:rPr lang="en-GB" dirty="0" smtClean="0"/>
              <a:t>.</a:t>
            </a:r>
          </a:p>
          <a:p>
            <a:pPr>
              <a:buNone/>
            </a:pPr>
            <a:r>
              <a:rPr lang="en-GB" dirty="0" smtClean="0"/>
              <a:t>	The significant observations of the Jurassic period are:</a:t>
            </a:r>
          </a:p>
          <a:p>
            <a:r>
              <a:rPr lang="en-GB" dirty="0" smtClean="0"/>
              <a:t>Atmospheric CO2 levels 4-5 times more than the present day levels (1200-1500 </a:t>
            </a:r>
            <a:r>
              <a:rPr lang="en-GB" dirty="0" err="1" smtClean="0"/>
              <a:t>ppmv</a:t>
            </a:r>
            <a:r>
              <a:rPr lang="en-GB" dirty="0" smtClean="0"/>
              <a:t>).</a:t>
            </a:r>
          </a:p>
          <a:p>
            <a:r>
              <a:rPr lang="en-GB" dirty="0" smtClean="0"/>
              <a:t>Many types of Dinosaurs-</a:t>
            </a:r>
            <a:r>
              <a:rPr lang="en-GB" dirty="0" err="1" smtClean="0"/>
              <a:t>Sauropods</a:t>
            </a:r>
            <a:r>
              <a:rPr lang="en-GB" dirty="0" smtClean="0"/>
              <a:t>, </a:t>
            </a:r>
            <a:r>
              <a:rPr lang="en-GB" dirty="0" err="1" smtClean="0"/>
              <a:t>Carnosaurs</a:t>
            </a:r>
            <a:r>
              <a:rPr lang="en-GB" dirty="0" smtClean="0"/>
              <a:t> and </a:t>
            </a:r>
            <a:r>
              <a:rPr lang="en-GB" dirty="0" err="1" smtClean="0"/>
              <a:t>steepsaurs</a:t>
            </a:r>
            <a:r>
              <a:rPr lang="en-GB" dirty="0" smtClean="0"/>
              <a:t> dominated. </a:t>
            </a:r>
          </a:p>
          <a:p>
            <a:r>
              <a:rPr lang="en-GB" dirty="0" smtClean="0"/>
              <a:t>Great plant eating dinosaurs were in </a:t>
            </a:r>
            <a:r>
              <a:rPr lang="en-GB" dirty="0" err="1" smtClean="0"/>
              <a:t>existance</a:t>
            </a:r>
            <a:r>
              <a:rPr lang="en-GB" dirty="0" smtClean="0"/>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534400" cy="6096000"/>
          </a:xfrm>
        </p:spPr>
        <p:txBody>
          <a:bodyPr>
            <a:normAutofit fontScale="85000" lnSpcReduction="10000"/>
          </a:bodyPr>
          <a:lstStyle/>
          <a:p>
            <a:r>
              <a:rPr lang="en-GB" dirty="0" smtClean="0"/>
              <a:t>Lush growth of ferns and palm-like cycads, Gymnosperms also have grown much.</a:t>
            </a:r>
          </a:p>
          <a:p>
            <a:r>
              <a:rPr lang="en-GB" dirty="0" smtClean="0"/>
              <a:t>Oceans were with full of fish, squids and coiled ammonites.</a:t>
            </a:r>
          </a:p>
          <a:p>
            <a:r>
              <a:rPr lang="en-GB" dirty="0" smtClean="0"/>
              <a:t>Appearance of the first frogs, salamanders, crocodiles, flying reptiles and birds were noticed.</a:t>
            </a:r>
          </a:p>
          <a:p>
            <a:r>
              <a:rPr lang="en-GB" dirty="0" smtClean="0"/>
              <a:t>The formation of oilfields of North Sea happened. </a:t>
            </a:r>
          </a:p>
          <a:p>
            <a:r>
              <a:rPr lang="en-GB" dirty="0" smtClean="0"/>
              <a:t>The First birds and lizards appeared.</a:t>
            </a:r>
          </a:p>
          <a:p>
            <a:r>
              <a:rPr lang="en-GB" dirty="0" smtClean="0"/>
              <a:t>Mammals were common. Bivalves, Belemnites and </a:t>
            </a:r>
            <a:r>
              <a:rPr lang="en-GB" dirty="0" err="1" smtClean="0"/>
              <a:t>Anmonites</a:t>
            </a:r>
            <a:r>
              <a:rPr lang="en-GB" dirty="0" smtClean="0"/>
              <a:t> were abundant.</a:t>
            </a:r>
          </a:p>
          <a:p>
            <a:r>
              <a:rPr lang="en-GB" dirty="0" smtClean="0"/>
              <a:t>Sea urchins were common along with crinoids, starfish, sponges, </a:t>
            </a:r>
            <a:r>
              <a:rPr lang="en-GB" dirty="0" err="1" smtClean="0"/>
              <a:t>terebratulid</a:t>
            </a:r>
            <a:r>
              <a:rPr lang="en-GB" dirty="0" smtClean="0"/>
              <a:t>, </a:t>
            </a:r>
            <a:r>
              <a:rPr lang="en-GB" dirty="0" err="1" smtClean="0"/>
              <a:t>rhynchonellid</a:t>
            </a:r>
            <a:r>
              <a:rPr lang="en-GB" dirty="0" smtClean="0"/>
              <a:t> brachiopods.</a:t>
            </a:r>
          </a:p>
          <a:p>
            <a:r>
              <a:rPr lang="en-GB" dirty="0" smtClean="0"/>
              <a:t>Breakup of Pangaea into </a:t>
            </a:r>
            <a:r>
              <a:rPr lang="en-GB" dirty="0" err="1" smtClean="0"/>
              <a:t>Gondwana</a:t>
            </a:r>
            <a:r>
              <a:rPr lang="en-GB" dirty="0" smtClean="0"/>
              <a:t> and </a:t>
            </a:r>
            <a:r>
              <a:rPr lang="en-GB" dirty="0" err="1" smtClean="0"/>
              <a:t>Laurasia</a:t>
            </a:r>
            <a:r>
              <a:rPr lang="en-GB" dirty="0" smtClean="0"/>
              <a:t> happened during this period only.</a:t>
            </a:r>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172200"/>
          </a:xfrm>
        </p:spPr>
        <p:txBody>
          <a:bodyPr>
            <a:normAutofit/>
          </a:bodyPr>
          <a:lstStyle/>
          <a:p>
            <a:pPr>
              <a:buNone/>
            </a:pPr>
            <a:r>
              <a:rPr lang="en-GB" dirty="0" smtClean="0"/>
              <a:t>	</a:t>
            </a:r>
            <a:r>
              <a:rPr lang="en-GB" dirty="0" smtClean="0">
                <a:solidFill>
                  <a:srgbClr val="C00000"/>
                </a:solidFill>
              </a:rPr>
              <a:t>The Cretaceous Period:</a:t>
            </a:r>
          </a:p>
          <a:p>
            <a:pPr>
              <a:buNone/>
            </a:pPr>
            <a:r>
              <a:rPr lang="en-GB" dirty="0" smtClean="0"/>
              <a:t>	The cretaceous period is a notable period in geologic history. It is spread between 144 and 66.4 </a:t>
            </a:r>
            <a:r>
              <a:rPr lang="en-GB" dirty="0" err="1" smtClean="0"/>
              <a:t>Mya</a:t>
            </a:r>
            <a:r>
              <a:rPr lang="en-GB" dirty="0" smtClean="0"/>
              <a:t>. )</a:t>
            </a:r>
          </a:p>
          <a:p>
            <a:pPr>
              <a:buNone/>
            </a:pPr>
            <a:r>
              <a:rPr lang="en-GB" dirty="0" smtClean="0"/>
              <a:t>	The significant observations of the Cretaceous period are: </a:t>
            </a:r>
          </a:p>
          <a:p>
            <a:r>
              <a:rPr lang="en-GB" dirty="0" smtClean="0"/>
              <a:t>This is the last period of the age of Dinosaurs.</a:t>
            </a:r>
          </a:p>
          <a:p>
            <a:r>
              <a:rPr lang="en-GB" dirty="0" smtClean="0"/>
              <a:t>First primates, angiosperms appeared.</a:t>
            </a:r>
          </a:p>
          <a:p>
            <a:r>
              <a:rPr lang="en-GB" dirty="0" smtClean="0"/>
              <a:t>World continent Pangaea begins.</a:t>
            </a:r>
          </a:p>
          <a:p>
            <a:r>
              <a:rPr lang="en-GB" dirty="0" smtClean="0"/>
              <a:t>Atmospheric Co2 close to present day levels.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05800" cy="5943600"/>
          </a:xfrm>
        </p:spPr>
        <p:txBody>
          <a:bodyPr>
            <a:normAutofit fontScale="92500" lnSpcReduction="20000"/>
          </a:bodyPr>
          <a:lstStyle/>
          <a:p>
            <a:r>
              <a:rPr lang="en-GB" dirty="0" smtClean="0"/>
              <a:t>Modern flowering plants proliferated along with new types of insects.</a:t>
            </a:r>
          </a:p>
          <a:p>
            <a:r>
              <a:rPr lang="en-GB" dirty="0" smtClean="0"/>
              <a:t>Ammonites, belemnites, bivalves, echinoids and sponges were all common.</a:t>
            </a:r>
          </a:p>
          <a:p>
            <a:r>
              <a:rPr lang="en-GB" dirty="0" smtClean="0"/>
              <a:t>Many new types of dinosaurs and crocodilians appeared on land.</a:t>
            </a:r>
          </a:p>
          <a:p>
            <a:r>
              <a:rPr lang="en-GB" dirty="0" smtClean="0"/>
              <a:t>Modern sharks appeared in the sea.</a:t>
            </a:r>
          </a:p>
          <a:p>
            <a:r>
              <a:rPr lang="en-GB" dirty="0" smtClean="0"/>
              <a:t>Primitive birds appeared (toothed birds and flying reptiles) Breakup of </a:t>
            </a:r>
            <a:r>
              <a:rPr lang="en-GB" dirty="0" err="1" smtClean="0"/>
              <a:t>Gondwana</a:t>
            </a:r>
            <a:r>
              <a:rPr lang="en-GB" dirty="0" smtClean="0"/>
              <a:t> and beginning of Rocky Mountains.</a:t>
            </a:r>
          </a:p>
          <a:p>
            <a:r>
              <a:rPr lang="en-GB" dirty="0" smtClean="0"/>
              <a:t>Widespread </a:t>
            </a:r>
            <a:r>
              <a:rPr lang="en-GB" dirty="0" err="1" smtClean="0"/>
              <a:t>epicontinental</a:t>
            </a:r>
            <a:r>
              <a:rPr lang="en-GB" dirty="0" smtClean="0"/>
              <a:t> Seas.</a:t>
            </a:r>
          </a:p>
          <a:p>
            <a:r>
              <a:rPr lang="en-GB" dirty="0" smtClean="0"/>
              <a:t>Extensive chalk deposits.</a:t>
            </a:r>
          </a:p>
          <a:p>
            <a:r>
              <a:rPr lang="en-GB" dirty="0" smtClean="0"/>
              <a:t>Marine </a:t>
            </a:r>
            <a:r>
              <a:rPr lang="en-GB" dirty="0" err="1" smtClean="0"/>
              <a:t>Pelecypods</a:t>
            </a:r>
            <a:r>
              <a:rPr lang="en-GB" dirty="0" smtClean="0"/>
              <a:t> were very abundant.</a:t>
            </a:r>
          </a:p>
          <a:p>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GB" dirty="0" smtClean="0"/>
              <a:t>CENOZOIC ERA: </a:t>
            </a:r>
            <a:endParaRPr lang="en-GB" dirty="0"/>
          </a:p>
        </p:txBody>
      </p:sp>
      <p:sp>
        <p:nvSpPr>
          <p:cNvPr id="3" name="Content Placeholder 2"/>
          <p:cNvSpPr>
            <a:spLocks noGrp="1"/>
          </p:cNvSpPr>
          <p:nvPr>
            <p:ph idx="1"/>
          </p:nvPr>
        </p:nvSpPr>
        <p:spPr>
          <a:xfrm>
            <a:off x="304800" y="990600"/>
            <a:ext cx="8610600" cy="5638800"/>
          </a:xfrm>
        </p:spPr>
        <p:txBody>
          <a:bodyPr>
            <a:normAutofit fontScale="77500" lnSpcReduction="20000"/>
          </a:bodyPr>
          <a:lstStyle/>
          <a:p>
            <a:pPr>
              <a:buNone/>
            </a:pPr>
            <a:r>
              <a:rPr lang="en-GB" dirty="0" smtClean="0"/>
              <a:t>	The duration of CENOZOIC ERA is the time of Recent life. This is the age of mammals. This era has the Span of time from 65 </a:t>
            </a:r>
            <a:r>
              <a:rPr lang="en-GB" dirty="0" err="1" smtClean="0"/>
              <a:t>mya</a:t>
            </a:r>
            <a:r>
              <a:rPr lang="en-GB" dirty="0" smtClean="0"/>
              <a:t> ago to the present day.</a:t>
            </a:r>
          </a:p>
          <a:p>
            <a:pPr>
              <a:buNone/>
            </a:pPr>
            <a:r>
              <a:rPr lang="en-GB" dirty="0" smtClean="0"/>
              <a:t>		It is further divided into two major eras as: </a:t>
            </a:r>
          </a:p>
          <a:p>
            <a:pPr marL="514350" indent="-514350">
              <a:buAutoNum type="arabicParenR"/>
            </a:pPr>
            <a:r>
              <a:rPr lang="en-GB" dirty="0" smtClean="0"/>
              <a:t>Quaternary Era (Age of man) and </a:t>
            </a:r>
          </a:p>
          <a:p>
            <a:pPr marL="514350" indent="-514350">
              <a:buAutoNum type="arabicParenR"/>
            </a:pPr>
            <a:r>
              <a:rPr lang="en-GB" dirty="0" smtClean="0"/>
              <a:t>2) Tertiary Era (Age of mammals). </a:t>
            </a:r>
          </a:p>
          <a:p>
            <a:pPr marL="514350" indent="-514350">
              <a:buNone/>
            </a:pPr>
            <a:r>
              <a:rPr lang="en-GB" dirty="0" smtClean="0"/>
              <a:t>	The Tertiary era includes the periods: </a:t>
            </a:r>
          </a:p>
          <a:p>
            <a:pPr marL="514350" indent="-514350">
              <a:buNone/>
            </a:pPr>
            <a:r>
              <a:rPr lang="en-GB" dirty="0" smtClean="0"/>
              <a:t>			1. Pliocene 05-02 </a:t>
            </a:r>
            <a:r>
              <a:rPr lang="en-GB" dirty="0" err="1" smtClean="0"/>
              <a:t>Mya</a:t>
            </a:r>
            <a:r>
              <a:rPr lang="en-GB" dirty="0" smtClean="0"/>
              <a:t> </a:t>
            </a:r>
          </a:p>
          <a:p>
            <a:pPr marL="514350" indent="-514350">
              <a:buNone/>
            </a:pPr>
            <a:r>
              <a:rPr lang="en-GB" dirty="0" smtClean="0"/>
              <a:t>			2. Miocene 25-5 </a:t>
            </a:r>
            <a:r>
              <a:rPr lang="en-GB" dirty="0" err="1" smtClean="0"/>
              <a:t>Mya</a:t>
            </a:r>
            <a:endParaRPr lang="en-GB" dirty="0" smtClean="0"/>
          </a:p>
          <a:p>
            <a:pPr marL="514350" indent="-514350">
              <a:buNone/>
            </a:pPr>
            <a:r>
              <a:rPr lang="en-GB" dirty="0" smtClean="0"/>
              <a:t>			3. Oligocene 38-25 </a:t>
            </a:r>
            <a:r>
              <a:rPr lang="en-GB" dirty="0" err="1" smtClean="0"/>
              <a:t>Mya</a:t>
            </a:r>
            <a:endParaRPr lang="en-GB" dirty="0" smtClean="0"/>
          </a:p>
          <a:p>
            <a:pPr marL="514350" indent="-514350">
              <a:buNone/>
            </a:pPr>
            <a:r>
              <a:rPr lang="en-GB" dirty="0" smtClean="0"/>
              <a:t>			4. Eocene 55-38 </a:t>
            </a:r>
            <a:r>
              <a:rPr lang="en-GB" dirty="0" err="1" smtClean="0"/>
              <a:t>Mya</a:t>
            </a:r>
            <a:endParaRPr lang="en-GB" dirty="0" smtClean="0"/>
          </a:p>
          <a:p>
            <a:pPr marL="514350" indent="-514350">
              <a:buNone/>
            </a:pPr>
            <a:r>
              <a:rPr lang="en-GB" dirty="0" smtClean="0"/>
              <a:t>			5. Palaeocene 65-55 </a:t>
            </a:r>
            <a:r>
              <a:rPr lang="en-GB" dirty="0" err="1" smtClean="0"/>
              <a:t>Mya</a:t>
            </a:r>
            <a:r>
              <a:rPr lang="en-GB" dirty="0" smtClean="0"/>
              <a:t>. </a:t>
            </a:r>
          </a:p>
          <a:p>
            <a:pPr marL="514350" indent="-514350">
              <a:buNone/>
            </a:pPr>
            <a:r>
              <a:rPr lang="en-GB" dirty="0" smtClean="0"/>
              <a:t>	The Quaternary era includes the periods: </a:t>
            </a:r>
          </a:p>
          <a:p>
            <a:pPr marL="514350" indent="-514350">
              <a:buNone/>
            </a:pPr>
            <a:r>
              <a:rPr lang="en-GB" dirty="0" smtClean="0"/>
              <a:t>			1. Holocene 10000 years to the present</a:t>
            </a:r>
          </a:p>
          <a:p>
            <a:pPr marL="514350" indent="-514350">
              <a:buNone/>
            </a:pPr>
            <a:r>
              <a:rPr lang="en-GB" dirty="0" smtClean="0"/>
              <a:t>			2. Pleistocene 1.6-0.01 </a:t>
            </a:r>
            <a:r>
              <a:rPr lang="en-GB" dirty="0" err="1" smtClean="0"/>
              <a:t>Mya</a:t>
            </a:r>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a:buNone/>
            </a:pPr>
            <a:r>
              <a:rPr lang="en-GB" dirty="0" smtClean="0"/>
              <a:t>	</a:t>
            </a:r>
            <a:r>
              <a:rPr lang="en-GB" dirty="0" smtClean="0">
                <a:solidFill>
                  <a:srgbClr val="C00000"/>
                </a:solidFill>
              </a:rPr>
              <a:t>Palaeocene Period (65-55 </a:t>
            </a:r>
            <a:r>
              <a:rPr lang="en-GB" dirty="0" err="1" smtClean="0">
                <a:solidFill>
                  <a:srgbClr val="C00000"/>
                </a:solidFill>
              </a:rPr>
              <a:t>Mya</a:t>
            </a:r>
            <a:r>
              <a:rPr lang="en-GB" dirty="0" smtClean="0">
                <a:solidFill>
                  <a:srgbClr val="C00000"/>
                </a:solidFill>
              </a:rPr>
              <a:t>):</a:t>
            </a:r>
          </a:p>
          <a:p>
            <a:pPr>
              <a:buNone/>
            </a:pPr>
            <a:r>
              <a:rPr lang="en-GB" dirty="0" smtClean="0"/>
              <a:t>	The significant observations of this period are:</a:t>
            </a:r>
          </a:p>
          <a:p>
            <a:r>
              <a:rPr lang="en-GB" dirty="0" smtClean="0"/>
              <a:t>Climate Tropical</a:t>
            </a:r>
          </a:p>
          <a:p>
            <a:r>
              <a:rPr lang="en-GB" dirty="0" smtClean="0"/>
              <a:t>Modern plants appear.</a:t>
            </a:r>
          </a:p>
          <a:p>
            <a:r>
              <a:rPr lang="en-GB" dirty="0" smtClean="0"/>
              <a:t>Mammals diversity into a number of primitive lineages following the extinction of the dinosaurs.</a:t>
            </a:r>
          </a:p>
          <a:p>
            <a:r>
              <a:rPr lang="en-GB" dirty="0" smtClean="0"/>
              <a:t>First large mammals.</a:t>
            </a:r>
          </a:p>
          <a:p>
            <a:r>
              <a:rPr lang="en-GB" dirty="0" smtClean="0"/>
              <a:t>Alpine </a:t>
            </a:r>
            <a:r>
              <a:rPr lang="en-GB" dirty="0" err="1" smtClean="0"/>
              <a:t>orogeny</a:t>
            </a:r>
            <a:r>
              <a:rPr lang="en-GB" dirty="0" smtClean="0"/>
              <a:t>.</a:t>
            </a:r>
          </a:p>
          <a:p>
            <a:r>
              <a:rPr lang="en-GB" dirty="0" smtClean="0"/>
              <a:t>Himalayan </a:t>
            </a:r>
            <a:r>
              <a:rPr lang="en-GB" dirty="0" err="1" smtClean="0"/>
              <a:t>orogeny</a:t>
            </a:r>
            <a:r>
              <a:rPr lang="en-GB" dirty="0" smtClean="0"/>
              <a:t> (55 ma. 52 and 48 </a:t>
            </a:r>
            <a:r>
              <a:rPr lang="en-GB" dirty="0" err="1" smtClean="0"/>
              <a:t>mya</a:t>
            </a:r>
            <a:r>
              <a:rPr lang="en-GB" dirty="0" smtClean="0"/>
              <a:t>).</a:t>
            </a:r>
            <a:endParaRPr lang="en-GB"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00800"/>
          </a:xfrm>
        </p:spPr>
        <p:txBody>
          <a:bodyPr>
            <a:normAutofit lnSpcReduction="10000"/>
          </a:bodyPr>
          <a:lstStyle/>
          <a:p>
            <a:pPr>
              <a:buNone/>
            </a:pPr>
            <a:r>
              <a:rPr lang="en-GB" dirty="0" smtClean="0"/>
              <a:t>	</a:t>
            </a:r>
            <a:r>
              <a:rPr lang="en-GB" dirty="0" smtClean="0">
                <a:solidFill>
                  <a:srgbClr val="C00000"/>
                </a:solidFill>
              </a:rPr>
              <a:t>Eocene Period (55-38 </a:t>
            </a:r>
            <a:r>
              <a:rPr lang="en-GB" dirty="0" err="1" smtClean="0">
                <a:solidFill>
                  <a:srgbClr val="C00000"/>
                </a:solidFill>
              </a:rPr>
              <a:t>Mya</a:t>
            </a:r>
            <a:r>
              <a:rPr lang="en-GB" dirty="0" smtClean="0">
                <a:solidFill>
                  <a:srgbClr val="C00000"/>
                </a:solidFill>
              </a:rPr>
              <a:t>): </a:t>
            </a:r>
          </a:p>
          <a:p>
            <a:pPr>
              <a:buNone/>
            </a:pPr>
            <a:r>
              <a:rPr lang="en-GB" dirty="0" smtClean="0"/>
              <a:t>	The significant observations of this period are:</a:t>
            </a:r>
          </a:p>
          <a:p>
            <a:r>
              <a:rPr lang="en-GB" dirty="0" smtClean="0"/>
              <a:t>Sea Marginal</a:t>
            </a:r>
          </a:p>
          <a:p>
            <a:r>
              <a:rPr lang="en-GB" dirty="0" smtClean="0"/>
              <a:t>Extensive terrestrial sedimentation</a:t>
            </a:r>
          </a:p>
          <a:p>
            <a:r>
              <a:rPr lang="en-GB" dirty="0" err="1" smtClean="0"/>
              <a:t>Reglaciation</a:t>
            </a:r>
            <a:r>
              <a:rPr lang="en-GB" dirty="0" smtClean="0"/>
              <a:t> in South Pole</a:t>
            </a:r>
          </a:p>
          <a:p>
            <a:r>
              <a:rPr lang="en-GB" dirty="0" smtClean="0"/>
              <a:t>Dawn of mammalian dominance.</a:t>
            </a:r>
          </a:p>
          <a:p>
            <a:r>
              <a:rPr lang="en-GB" dirty="0" smtClean="0"/>
              <a:t>Subordinate position for reptiles.</a:t>
            </a:r>
          </a:p>
          <a:p>
            <a:r>
              <a:rPr lang="en-GB" dirty="0" smtClean="0"/>
              <a:t>Moderate, cooling climate</a:t>
            </a:r>
          </a:p>
          <a:p>
            <a:r>
              <a:rPr lang="en-GB" dirty="0" smtClean="0"/>
              <a:t>Archaic mammals flourished</a:t>
            </a:r>
          </a:p>
          <a:p>
            <a:r>
              <a:rPr lang="en-GB" dirty="0" smtClean="0"/>
              <a:t>Primitive whales diversity was seen.</a:t>
            </a:r>
          </a:p>
          <a:p>
            <a:r>
              <a:rPr lang="en-GB" dirty="0" smtClean="0"/>
              <a:t>First grasses appeared.</a:t>
            </a:r>
            <a:endParaRPr 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324600"/>
          </a:xfrm>
        </p:spPr>
        <p:txBody>
          <a:bodyPr/>
          <a:lstStyle/>
          <a:p>
            <a:pPr>
              <a:buNone/>
            </a:pPr>
            <a:r>
              <a:rPr lang="en-GB" dirty="0" smtClean="0"/>
              <a:t>	Oligocene Period (38-25 </a:t>
            </a:r>
            <a:r>
              <a:rPr lang="en-GB" dirty="0" err="1" smtClean="0"/>
              <a:t>Mya</a:t>
            </a:r>
            <a:r>
              <a:rPr lang="en-GB" dirty="0" smtClean="0"/>
              <a:t>): </a:t>
            </a:r>
          </a:p>
          <a:p>
            <a:pPr>
              <a:buNone/>
            </a:pPr>
            <a:r>
              <a:rPr lang="en-GB" dirty="0" smtClean="0"/>
              <a:t>	The significant observations of this period are:</a:t>
            </a:r>
          </a:p>
          <a:p>
            <a:r>
              <a:rPr lang="en-GB" dirty="0" smtClean="0"/>
              <a:t>Warm but cooling climate</a:t>
            </a:r>
          </a:p>
          <a:p>
            <a:r>
              <a:rPr lang="en-GB" dirty="0" smtClean="0"/>
              <a:t>Rapid evolution and diversification of fauna especially the mammals and modern flowering plants.</a:t>
            </a:r>
          </a:p>
          <a:p>
            <a:r>
              <a:rPr lang="en-GB" dirty="0" smtClean="0"/>
              <a:t>Early ancestral elephants.</a:t>
            </a:r>
          </a:p>
          <a:p>
            <a:r>
              <a:rPr lang="en-GB" dirty="0" err="1" smtClean="0"/>
              <a:t>Carnovires</a:t>
            </a:r>
            <a:r>
              <a:rPr lang="en-GB" dirty="0" smtClean="0"/>
              <a:t> and ungulates become well-established.</a:t>
            </a:r>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85000" lnSpcReduction="10000"/>
          </a:bodyPr>
          <a:lstStyle/>
          <a:p>
            <a:pPr>
              <a:buNone/>
            </a:pPr>
            <a:r>
              <a:rPr lang="en-GB" dirty="0" smtClean="0">
                <a:solidFill>
                  <a:srgbClr val="C00000"/>
                </a:solidFill>
              </a:rPr>
              <a:t>	Miocene Period (25-5 </a:t>
            </a:r>
            <a:r>
              <a:rPr lang="en-GB" dirty="0" err="1" smtClean="0">
                <a:solidFill>
                  <a:srgbClr val="C00000"/>
                </a:solidFill>
              </a:rPr>
              <a:t>Mya</a:t>
            </a:r>
            <a:r>
              <a:rPr lang="en-GB" dirty="0" smtClean="0">
                <a:solidFill>
                  <a:srgbClr val="C00000"/>
                </a:solidFill>
              </a:rPr>
              <a:t>):</a:t>
            </a:r>
          </a:p>
          <a:p>
            <a:pPr>
              <a:buNone/>
            </a:pPr>
            <a:r>
              <a:rPr lang="en-GB" dirty="0" smtClean="0">
                <a:solidFill>
                  <a:srgbClr val="C00000"/>
                </a:solidFill>
              </a:rPr>
              <a:t>	 </a:t>
            </a:r>
            <a:r>
              <a:rPr lang="en-GB" dirty="0" smtClean="0"/>
              <a:t>The significant observations of this period are:</a:t>
            </a:r>
          </a:p>
          <a:p>
            <a:r>
              <a:rPr lang="en-GB" dirty="0" smtClean="0"/>
              <a:t>Moderate Icehouse climate.</a:t>
            </a:r>
          </a:p>
          <a:p>
            <a:r>
              <a:rPr lang="en-GB" dirty="0" smtClean="0"/>
              <a:t>Extensive </a:t>
            </a:r>
            <a:r>
              <a:rPr lang="en-GB" dirty="0" err="1" smtClean="0"/>
              <a:t>glaciation</a:t>
            </a:r>
            <a:r>
              <a:rPr lang="en-GB" dirty="0" smtClean="0"/>
              <a:t> in Southern Hemisphere.</a:t>
            </a:r>
          </a:p>
          <a:p>
            <a:r>
              <a:rPr lang="en-GB" dirty="0" err="1" smtClean="0"/>
              <a:t>Orogeny</a:t>
            </a:r>
            <a:r>
              <a:rPr lang="en-GB" dirty="0" smtClean="0"/>
              <a:t> in Northern Hemisphere</a:t>
            </a:r>
          </a:p>
          <a:p>
            <a:r>
              <a:rPr lang="en-GB" dirty="0" smtClean="0"/>
              <a:t>Modern mammal and bird families become recognizable.</a:t>
            </a:r>
          </a:p>
          <a:p>
            <a:r>
              <a:rPr lang="en-GB" dirty="0" smtClean="0"/>
              <a:t>Horses and Mastodons diverse.</a:t>
            </a:r>
          </a:p>
          <a:p>
            <a:r>
              <a:rPr lang="en-GB" dirty="0" smtClean="0"/>
              <a:t>First Apes appeared.</a:t>
            </a:r>
          </a:p>
          <a:p>
            <a:r>
              <a:rPr lang="en-GB" dirty="0" smtClean="0"/>
              <a:t>Whales, Apes and grazing mammals dominated.</a:t>
            </a:r>
          </a:p>
          <a:p>
            <a:r>
              <a:rPr lang="en-GB" dirty="0" smtClean="0"/>
              <a:t>Widespread volcanism and basalt flows were seen.</a:t>
            </a:r>
          </a:p>
          <a:p>
            <a:r>
              <a:rPr lang="en-GB" dirty="0" smtClean="0"/>
              <a:t>Notable advances in the horses and elephant families.</a:t>
            </a:r>
          </a:p>
          <a:p>
            <a:r>
              <a:rPr lang="en-GB" dirty="0" smtClean="0"/>
              <a:t>Spread of grasslands as forests contracted. </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5821363"/>
          </a:xfrm>
        </p:spPr>
        <p:txBody>
          <a:bodyPr>
            <a:normAutofit fontScale="92500" lnSpcReduction="20000"/>
          </a:bodyPr>
          <a:lstStyle/>
          <a:p>
            <a:r>
              <a:rPr lang="en-GB" dirty="0" smtClean="0"/>
              <a:t>Several major incidences have happened in the history of the earth. Some of the major events like-</a:t>
            </a:r>
          </a:p>
          <a:p>
            <a:r>
              <a:rPr lang="en-GB" dirty="0" smtClean="0"/>
              <a:t> a) mass extinctions,</a:t>
            </a:r>
          </a:p>
          <a:p>
            <a:r>
              <a:rPr lang="en-GB" dirty="0" smtClean="0"/>
              <a:t> b) appearance of new species or genera of life,</a:t>
            </a:r>
          </a:p>
          <a:p>
            <a:r>
              <a:rPr lang="en-GB" dirty="0" smtClean="0"/>
              <a:t> c) mountain-building movements</a:t>
            </a:r>
          </a:p>
          <a:p>
            <a:r>
              <a:rPr lang="en-GB" dirty="0" smtClean="0"/>
              <a:t> d) drifting of continents</a:t>
            </a:r>
          </a:p>
          <a:p>
            <a:r>
              <a:rPr lang="en-GB" dirty="0" smtClean="0"/>
              <a:t> e) spreading of ocean floors</a:t>
            </a:r>
          </a:p>
          <a:p>
            <a:r>
              <a:rPr lang="en-GB" dirty="0" smtClean="0"/>
              <a:t> f) widespread glaciations</a:t>
            </a:r>
          </a:p>
          <a:p>
            <a:r>
              <a:rPr lang="en-GB" dirty="0" smtClean="0"/>
              <a:t> g) dominance of certain species</a:t>
            </a:r>
          </a:p>
          <a:p>
            <a:r>
              <a:rPr lang="en-GB" dirty="0" smtClean="0"/>
              <a:t> h) massive migration of life between land and water are all considered while accounting the geologic time scale. </a:t>
            </a:r>
            <a:endParaRPr lang="en-GB"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324600"/>
          </a:xfrm>
        </p:spPr>
        <p:txBody>
          <a:bodyPr>
            <a:normAutofit fontScale="85000" lnSpcReduction="20000"/>
          </a:bodyPr>
          <a:lstStyle/>
          <a:p>
            <a:pPr>
              <a:buNone/>
            </a:pPr>
            <a:r>
              <a:rPr lang="en-GB" dirty="0" smtClean="0"/>
              <a:t>	</a:t>
            </a:r>
            <a:r>
              <a:rPr lang="en-GB" dirty="0" smtClean="0">
                <a:solidFill>
                  <a:srgbClr val="C00000"/>
                </a:solidFill>
              </a:rPr>
              <a:t>Pliocene Period (05-02 </a:t>
            </a:r>
            <a:r>
              <a:rPr lang="en-GB" dirty="0" err="1" smtClean="0">
                <a:solidFill>
                  <a:srgbClr val="C00000"/>
                </a:solidFill>
              </a:rPr>
              <a:t>Mya</a:t>
            </a:r>
            <a:r>
              <a:rPr lang="en-GB" dirty="0" smtClean="0">
                <a:solidFill>
                  <a:srgbClr val="C00000"/>
                </a:solidFill>
              </a:rPr>
              <a:t>): </a:t>
            </a:r>
          </a:p>
          <a:p>
            <a:pPr>
              <a:buNone/>
            </a:pPr>
            <a:r>
              <a:rPr lang="en-GB" dirty="0" smtClean="0"/>
              <a:t>	The significant observations of this period are:</a:t>
            </a:r>
          </a:p>
          <a:p>
            <a:r>
              <a:rPr lang="en-GB" dirty="0" smtClean="0"/>
              <a:t>Worldwide elevation continues.</a:t>
            </a:r>
          </a:p>
          <a:p>
            <a:r>
              <a:rPr lang="en-GB" dirty="0" smtClean="0"/>
              <a:t>Continental uplift and </a:t>
            </a:r>
            <a:r>
              <a:rPr lang="en-GB" dirty="0" err="1" smtClean="0"/>
              <a:t>mt</a:t>
            </a:r>
            <a:r>
              <a:rPr lang="en-GB" dirty="0" smtClean="0"/>
              <a:t> building.</a:t>
            </a:r>
          </a:p>
          <a:p>
            <a:r>
              <a:rPr lang="en-GB" dirty="0" smtClean="0"/>
              <a:t>Ice Age begins.</a:t>
            </a:r>
          </a:p>
          <a:p>
            <a:r>
              <a:rPr lang="en-GB" dirty="0" smtClean="0"/>
              <a:t>Seas restricted.</a:t>
            </a:r>
          </a:p>
          <a:p>
            <a:r>
              <a:rPr lang="en-GB" dirty="0" smtClean="0"/>
              <a:t>Cool and dry climate.</a:t>
            </a:r>
          </a:p>
          <a:p>
            <a:r>
              <a:rPr lang="en-GB" dirty="0" smtClean="0"/>
              <a:t>Many of the existing generation of mammals and recent </a:t>
            </a:r>
            <a:r>
              <a:rPr lang="en-GB" dirty="0" err="1" smtClean="0"/>
              <a:t>mollusks</a:t>
            </a:r>
            <a:r>
              <a:rPr lang="en-GB" dirty="0" smtClean="0"/>
              <a:t> appear.</a:t>
            </a:r>
          </a:p>
          <a:p>
            <a:r>
              <a:rPr lang="en-GB" dirty="0" smtClean="0"/>
              <a:t>Homo </a:t>
            </a:r>
            <a:r>
              <a:rPr lang="en-GB" dirty="0" err="1" smtClean="0"/>
              <a:t>habilis</a:t>
            </a:r>
            <a:r>
              <a:rPr lang="en-GB" dirty="0" smtClean="0"/>
              <a:t> appears.</a:t>
            </a:r>
          </a:p>
          <a:p>
            <a:r>
              <a:rPr lang="en-GB" dirty="0" smtClean="0"/>
              <a:t>Horses and Elephants became almost modern in appearance.</a:t>
            </a:r>
          </a:p>
          <a:p>
            <a:r>
              <a:rPr lang="en-GB" dirty="0" smtClean="0"/>
              <a:t>First known appearance of hominids (human like primates).</a:t>
            </a:r>
          </a:p>
          <a:p>
            <a:r>
              <a:rPr lang="en-GB" dirty="0" smtClean="0"/>
              <a:t>Large carnivores were dominated.</a:t>
            </a:r>
            <a:endParaRPr lang="en-GB"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buNone/>
            </a:pPr>
            <a:r>
              <a:rPr lang="en-GB" dirty="0" smtClean="0"/>
              <a:t>	</a:t>
            </a:r>
            <a:r>
              <a:rPr lang="en-GB" dirty="0" smtClean="0">
                <a:solidFill>
                  <a:srgbClr val="C00000"/>
                </a:solidFill>
              </a:rPr>
              <a:t>Pleistocene Period (1.6-0.01 </a:t>
            </a:r>
            <a:r>
              <a:rPr lang="en-GB" dirty="0" err="1" smtClean="0">
                <a:solidFill>
                  <a:srgbClr val="C00000"/>
                </a:solidFill>
              </a:rPr>
              <a:t>Mya</a:t>
            </a:r>
            <a:r>
              <a:rPr lang="en-GB" dirty="0" smtClean="0">
                <a:solidFill>
                  <a:srgbClr val="C00000"/>
                </a:solidFill>
              </a:rPr>
              <a:t>): </a:t>
            </a:r>
          </a:p>
          <a:p>
            <a:pPr>
              <a:buNone/>
            </a:pPr>
            <a:r>
              <a:rPr lang="en-GB" dirty="0" smtClean="0"/>
              <a:t>	The significant observations of this period are:</a:t>
            </a:r>
          </a:p>
          <a:p>
            <a:r>
              <a:rPr lang="en-GB" dirty="0" smtClean="0"/>
              <a:t>The Era of ice ages.</a:t>
            </a:r>
          </a:p>
          <a:p>
            <a:r>
              <a:rPr lang="en-GB" dirty="0" smtClean="0"/>
              <a:t>Glacial climate.</a:t>
            </a:r>
          </a:p>
          <a:p>
            <a:r>
              <a:rPr lang="en-GB" dirty="0" smtClean="0"/>
              <a:t>Four great ice advances and retreats. </a:t>
            </a:r>
            <a:r>
              <a:rPr lang="en-GB" dirty="0" err="1" smtClean="0"/>
              <a:t>Fluorishing</a:t>
            </a:r>
            <a:r>
              <a:rPr lang="en-GB" dirty="0" smtClean="0"/>
              <a:t> and then extinction of many large mammals.</a:t>
            </a:r>
          </a:p>
          <a:p>
            <a:r>
              <a:rPr lang="en-GB" dirty="0" smtClean="0"/>
              <a:t>Evolution of modern humans.</a:t>
            </a:r>
            <a:endParaRPr lang="en-GB"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82000" cy="6019800"/>
          </a:xfrm>
        </p:spPr>
        <p:txBody>
          <a:bodyPr>
            <a:normAutofit fontScale="92500" lnSpcReduction="10000"/>
          </a:bodyPr>
          <a:lstStyle/>
          <a:p>
            <a:r>
              <a:rPr lang="en-GB" dirty="0" smtClean="0"/>
              <a:t>Dawn of human stone-age cultures</a:t>
            </a:r>
          </a:p>
          <a:p>
            <a:r>
              <a:rPr lang="en-GB" dirty="0" smtClean="0"/>
              <a:t>Volcanic eruptions destroy human populations.</a:t>
            </a:r>
          </a:p>
          <a:p>
            <a:r>
              <a:rPr lang="en-GB" dirty="0" err="1" smtClean="0"/>
              <a:t>Cro</a:t>
            </a:r>
            <a:r>
              <a:rPr lang="en-GB" dirty="0" smtClean="0"/>
              <a:t> </a:t>
            </a:r>
            <a:r>
              <a:rPr lang="en-GB" dirty="0" err="1" smtClean="0"/>
              <a:t>magnon</a:t>
            </a:r>
            <a:r>
              <a:rPr lang="en-GB" dirty="0" smtClean="0"/>
              <a:t> man – First appearance of present species.</a:t>
            </a:r>
          </a:p>
          <a:p>
            <a:r>
              <a:rPr lang="en-GB" dirty="0" smtClean="0"/>
              <a:t>Neanderthal man – </a:t>
            </a:r>
            <a:r>
              <a:rPr lang="en-GB" dirty="0" err="1" smtClean="0"/>
              <a:t>Paleolithic</a:t>
            </a:r>
            <a:r>
              <a:rPr lang="en-GB" dirty="0" smtClean="0"/>
              <a:t> culture.</a:t>
            </a:r>
          </a:p>
          <a:p>
            <a:r>
              <a:rPr lang="en-GB" dirty="0" smtClean="0"/>
              <a:t>Heidelberg man – </a:t>
            </a:r>
            <a:r>
              <a:rPr lang="en-GB" dirty="0" err="1" smtClean="0"/>
              <a:t>Paleolithic</a:t>
            </a:r>
            <a:r>
              <a:rPr lang="en-GB" dirty="0" smtClean="0"/>
              <a:t> culture.</a:t>
            </a:r>
          </a:p>
          <a:p>
            <a:r>
              <a:rPr lang="en-GB" dirty="0" smtClean="0"/>
              <a:t>Formation of large scale Deserts – Sahara was formed.</a:t>
            </a:r>
          </a:p>
          <a:p>
            <a:r>
              <a:rPr lang="en-GB" dirty="0" smtClean="0"/>
              <a:t>Planetary spread of </a:t>
            </a:r>
            <a:r>
              <a:rPr lang="en-GB" dirty="0" err="1" smtClean="0"/>
              <a:t>Honosapiens</a:t>
            </a:r>
            <a:r>
              <a:rPr lang="en-GB" dirty="0" smtClean="0"/>
              <a:t> over Eurasia.</a:t>
            </a:r>
          </a:p>
          <a:p>
            <a:r>
              <a:rPr lang="en-GB" dirty="0" smtClean="0"/>
              <a:t>Extinction of many species due to ice ages.</a:t>
            </a:r>
          </a:p>
          <a:p>
            <a:r>
              <a:rPr lang="en-GB" dirty="0" smtClean="0"/>
              <a:t>Extinction of many large mammals and birds due to humans.</a:t>
            </a:r>
            <a:endParaRPr lang="en-GB"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553200"/>
          </a:xfrm>
        </p:spPr>
        <p:txBody>
          <a:bodyPr>
            <a:normAutofit fontScale="92500" lnSpcReduction="20000"/>
          </a:bodyPr>
          <a:lstStyle/>
          <a:p>
            <a:pPr>
              <a:buNone/>
            </a:pPr>
            <a:r>
              <a:rPr lang="en-GB" dirty="0" smtClean="0"/>
              <a:t>	</a:t>
            </a:r>
            <a:r>
              <a:rPr lang="en-GB" dirty="0" smtClean="0">
                <a:solidFill>
                  <a:srgbClr val="C00000"/>
                </a:solidFill>
              </a:rPr>
              <a:t>Holocene Period (10000 years to the present):</a:t>
            </a:r>
          </a:p>
          <a:p>
            <a:pPr>
              <a:buNone/>
            </a:pPr>
            <a:r>
              <a:rPr lang="en-GB" dirty="0" smtClean="0"/>
              <a:t>	The significant observations of this period are:</a:t>
            </a:r>
          </a:p>
          <a:p>
            <a:r>
              <a:rPr lang="en-GB" dirty="0" smtClean="0"/>
              <a:t>Rise of human civilization.</a:t>
            </a:r>
          </a:p>
          <a:p>
            <a:r>
              <a:rPr lang="en-GB" dirty="0" smtClean="0"/>
              <a:t>Major habitat changes and deforestations caused by Introduction of Pests and habitat destruction.</a:t>
            </a:r>
          </a:p>
          <a:p>
            <a:r>
              <a:rPr lang="en-GB" dirty="0" smtClean="0"/>
              <a:t>Beginning of Agriculture.</a:t>
            </a:r>
          </a:p>
          <a:p>
            <a:r>
              <a:rPr lang="en-GB" dirty="0" smtClean="0"/>
              <a:t>Humans built cities.</a:t>
            </a:r>
          </a:p>
          <a:p>
            <a:r>
              <a:rPr lang="en-GB" dirty="0" err="1" smtClean="0"/>
              <a:t>Paleolilthic</a:t>
            </a:r>
            <a:r>
              <a:rPr lang="en-GB" dirty="0" smtClean="0"/>
              <a:t> and </a:t>
            </a:r>
            <a:r>
              <a:rPr lang="en-GB" dirty="0" err="1" smtClean="0"/>
              <a:t>Nieolithic</a:t>
            </a:r>
            <a:r>
              <a:rPr lang="en-GB" dirty="0" smtClean="0"/>
              <a:t> cultures began around 10000 BC.</a:t>
            </a:r>
          </a:p>
          <a:p>
            <a:r>
              <a:rPr lang="en-GB" dirty="0" smtClean="0"/>
              <a:t>Copper Age 3500 BC</a:t>
            </a:r>
          </a:p>
          <a:p>
            <a:r>
              <a:rPr lang="en-GB" dirty="0" smtClean="0"/>
              <a:t>Bronze Age 2500 BC</a:t>
            </a:r>
          </a:p>
          <a:p>
            <a:r>
              <a:rPr lang="en-GB" dirty="0" smtClean="0"/>
              <a:t>Iron Age (1200 BC)</a:t>
            </a:r>
          </a:p>
          <a:p>
            <a:r>
              <a:rPr lang="en-GB" dirty="0" smtClean="0"/>
              <a:t> Man used iron implements in 1350 BC</a:t>
            </a:r>
          </a:p>
          <a:p>
            <a:r>
              <a:rPr lang="en-GB" dirty="0" smtClean="0"/>
              <a:t> Youthful landforms, high relief</a:t>
            </a:r>
            <a:endParaRPr lang="en-GB"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buNone/>
            </a:pPr>
            <a:r>
              <a:rPr lang="en-GB" dirty="0" smtClean="0"/>
              <a:t>		Time has been flowing since the beginning of the earth. Time will continue to flow long after the present generation also. To understand the past, we should know the present. To understand the present, we should know the past. The age of the earth is one important aspect in Earth Science studies.</a:t>
            </a:r>
            <a:endParaRPr lang="en-GB"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2743200"/>
            <a:ext cx="4572000" cy="923330"/>
          </a:xfrm>
          <a:prstGeom prst="rect">
            <a:avLst/>
          </a:prstGeom>
        </p:spPr>
        <p:txBody>
          <a:bodyPr>
            <a:spAutoFit/>
          </a:bodyPr>
          <a:lstStyle/>
          <a:p>
            <a:r>
              <a:rPr lang="en-GB" dirty="0" smtClean="0">
                <a:hlinkClick r:id="rId2"/>
              </a:rPr>
              <a:t>https://www.youtube.com/watch?v=rWp5ZpJAIAE</a:t>
            </a:r>
            <a:endParaRPr lang="en-GB" dirty="0" smtClean="0"/>
          </a:p>
          <a:p>
            <a:endParaRPr lang="en-GB" dirty="0"/>
          </a:p>
        </p:txBody>
      </p:sp>
      <p:sp>
        <p:nvSpPr>
          <p:cNvPr id="3" name="TextBox 2"/>
          <p:cNvSpPr txBox="1"/>
          <p:nvPr/>
        </p:nvSpPr>
        <p:spPr>
          <a:xfrm>
            <a:off x="2209800" y="2286000"/>
            <a:ext cx="790601" cy="369332"/>
          </a:xfrm>
          <a:prstGeom prst="rect">
            <a:avLst/>
          </a:prstGeom>
          <a:noFill/>
        </p:spPr>
        <p:txBody>
          <a:bodyPr wrap="none" rtlCol="0">
            <a:spAutoFit/>
          </a:bodyPr>
          <a:lstStyle/>
          <a:p>
            <a:r>
              <a:rPr lang="en-US" dirty="0" smtClean="0"/>
              <a:t>Video:</a:t>
            </a:r>
            <a:endParaRPr lang="en-GB"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GB" dirty="0"/>
          </a:p>
        </p:txBody>
      </p:sp>
      <p:sp>
        <p:nvSpPr>
          <p:cNvPr id="3" name="Rectangle 2"/>
          <p:cNvSpPr/>
          <p:nvPr/>
        </p:nvSpPr>
        <p:spPr>
          <a:xfrm>
            <a:off x="1143000" y="2057401"/>
            <a:ext cx="5715000" cy="1477328"/>
          </a:xfrm>
          <a:prstGeom prst="rect">
            <a:avLst/>
          </a:prstGeom>
        </p:spPr>
        <p:txBody>
          <a:bodyPr wrap="square">
            <a:spAutoFit/>
          </a:bodyPr>
          <a:lstStyle/>
          <a:p>
            <a:pPr marL="342900" indent="-342900">
              <a:buAutoNum type="arabicPeriod"/>
            </a:pPr>
            <a:r>
              <a:rPr lang="en-GB" dirty="0" smtClean="0"/>
              <a:t>THE </a:t>
            </a:r>
            <a:r>
              <a:rPr lang="en-GB" dirty="0" smtClean="0"/>
              <a:t>GEOLOGICAL TIME SCALE BY PROF.A. BALASUBRAMANIAN, University of </a:t>
            </a:r>
            <a:r>
              <a:rPr lang="en-GB" dirty="0" smtClean="0"/>
              <a:t>Mysore</a:t>
            </a:r>
          </a:p>
          <a:p>
            <a:pPr marL="342900" indent="-342900">
              <a:buFontTx/>
              <a:buAutoNum type="arabicPeriod"/>
            </a:pPr>
            <a:r>
              <a:rPr lang="en-US" dirty="0" smtClean="0"/>
              <a:t> </a:t>
            </a:r>
            <a:r>
              <a:rPr lang="en-US" dirty="0" smtClean="0"/>
              <a:t>YouTube source: </a:t>
            </a:r>
            <a:r>
              <a:rPr lang="en-GB" dirty="0" smtClean="0">
                <a:hlinkClick r:id="rId2"/>
              </a:rPr>
              <a:t>https</a:t>
            </a:r>
            <a:r>
              <a:rPr lang="en-GB" dirty="0" smtClean="0">
                <a:hlinkClick r:id="rId2"/>
              </a:rPr>
              <a:t>://</a:t>
            </a:r>
            <a:r>
              <a:rPr lang="en-GB" dirty="0" smtClean="0">
                <a:hlinkClick r:id="rId2"/>
              </a:rPr>
              <a:t>www.youtube.com/watch?v=rWp5ZpJAIAE</a:t>
            </a:r>
            <a:endParaRPr lang="en-GB" dirty="0" smtClean="0"/>
          </a:p>
          <a:p>
            <a:pPr marL="342900" indent="-342900">
              <a:buAutoNum type="arabicPeriod"/>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686800" cy="5592763"/>
          </a:xfrm>
        </p:spPr>
        <p:txBody>
          <a:bodyPr>
            <a:normAutofit fontScale="92500" lnSpcReduction="10000"/>
          </a:bodyPr>
          <a:lstStyle/>
          <a:p>
            <a:r>
              <a:rPr lang="en-GB" dirty="0" smtClean="0"/>
              <a:t>The changes that occurred throughout the history of the earth stand in marked contrast to the orderly and uniform operation of natural systems. Early history differs in character from late history in the time scale used. Whereas the early history is described in billion-year units of time, the late geological time is described in million-year units of time. The recent time is described in 1000’s of year units. Experts attempted to reconstruct the Schedule of events of profound change in various aspects of the earth’s physical systems. Understanding of the geologic time scale is a basic necessity while studying the geography of the earth</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GEOLOGIC TIME SCALE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 Hot original matter of the Universe is the starting point of the time scale. About 15.0 billion years ago, the hot Universe matter, with unimaginable temperature, was believed to have been in existence. We know that the Universe can not be younger than its products. It must be older than the individual galaxies, older than the earth and older than all the chemical elements. Evidences indicate that an important event occurred about 10 to 12 billion years ago, that this mass got expanded and exploded.</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GB" dirty="0" smtClean="0"/>
              <a:t>Due to this, the galaxies got separated from this mass and in a similar process, the stars and their planets were separated. If the Universe just keeps on expanding, then the galaxies will get farther and farther apart until each one is ‘alone’ in space. A rough calculation shows that this would have been about 10 to 12 billion years ago. The Big-Bang theory also states this globe of energy and its sequential release of galaxies, very clearly. Formation of Galaxies, Stars and Planets happened from this hot universe. About 10 billion years ago the first generation galaxies started to spiral around and got released one after the other. </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153400" cy="6019800"/>
          </a:xfrm>
        </p:spPr>
        <p:txBody>
          <a:bodyPr>
            <a:normAutofit fontScale="77500" lnSpcReduction="20000"/>
          </a:bodyPr>
          <a:lstStyle/>
          <a:p>
            <a:r>
              <a:rPr lang="en-GB" dirty="0" smtClean="0"/>
              <a:t>The Milky Way Galaxy got released at about 6 billion years ago. From this mass, the Sun and the other members of the Solar System got originated at about 5 billion ago. In an accurate estimate, it if found, that the Sun and its Planets were born around 4.56 billion years ago. Millennium, century and decade are the references made to denote the periods used in these time units. In addition, the divisions in the time scale were made into the following units: </a:t>
            </a:r>
          </a:p>
          <a:p>
            <a:r>
              <a:rPr lang="en-GB" dirty="0" smtClean="0"/>
              <a:t>a) EON is the mega unit comprising a duration of half a billion years (or) more time</a:t>
            </a:r>
          </a:p>
          <a:p>
            <a:r>
              <a:rPr lang="en-GB" dirty="0" smtClean="0"/>
              <a:t> b) ERA is used to refer the duration of several hundred millions of years</a:t>
            </a:r>
          </a:p>
          <a:p>
            <a:r>
              <a:rPr lang="en-GB" dirty="0" smtClean="0"/>
              <a:t> c) PERIOD is used to cover hundreds of millions of years</a:t>
            </a:r>
          </a:p>
          <a:p>
            <a:r>
              <a:rPr lang="en-GB" dirty="0" smtClean="0"/>
              <a:t> d) EPOCH is used to denote the duration of Tens of Millions of years and</a:t>
            </a:r>
          </a:p>
          <a:p>
            <a:r>
              <a:rPr lang="en-GB" dirty="0" smtClean="0"/>
              <a:t> e) AGE is used to cover a duration of Millions of years in the earth’s history</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85000" lnSpcReduction="20000"/>
          </a:bodyPr>
          <a:lstStyle/>
          <a:p>
            <a:pPr>
              <a:buNone/>
            </a:pPr>
            <a:r>
              <a:rPr lang="en-GB" dirty="0" smtClean="0"/>
              <a:t>	The Geologic Time Scale of the earth’s is divided into two major eons as: </a:t>
            </a:r>
          </a:p>
          <a:p>
            <a:pPr marL="514350" indent="-514350">
              <a:buAutoNum type="alphaLcParenR"/>
            </a:pPr>
            <a:r>
              <a:rPr lang="en-GB" dirty="0" err="1" smtClean="0"/>
              <a:t>Phanerozoic</a:t>
            </a:r>
            <a:r>
              <a:rPr lang="en-GB" dirty="0" smtClean="0"/>
              <a:t> eon</a:t>
            </a:r>
          </a:p>
          <a:p>
            <a:pPr marL="514350" indent="-514350">
              <a:buAutoNum type="alphaLcParenR"/>
            </a:pPr>
            <a:r>
              <a:rPr lang="en-GB" dirty="0" smtClean="0"/>
              <a:t>Cryptozoic eon.</a:t>
            </a:r>
          </a:p>
          <a:p>
            <a:pPr marL="514350" indent="-514350">
              <a:buNone/>
            </a:pPr>
            <a:endParaRPr lang="en-GB" dirty="0"/>
          </a:p>
          <a:p>
            <a:pPr marL="514350" indent="-514350">
              <a:buNone/>
            </a:pPr>
            <a:r>
              <a:rPr lang="en-GB" dirty="0" smtClean="0"/>
              <a:t> 	</a:t>
            </a:r>
            <a:r>
              <a:rPr lang="en-GB" b="1" dirty="0" smtClean="0">
                <a:solidFill>
                  <a:srgbClr val="00B050"/>
                </a:solidFill>
              </a:rPr>
              <a:t>The term </a:t>
            </a:r>
            <a:r>
              <a:rPr lang="en-GB" b="1" dirty="0" err="1" smtClean="0">
                <a:solidFill>
                  <a:srgbClr val="00B050"/>
                </a:solidFill>
              </a:rPr>
              <a:t>phanerozoic</a:t>
            </a:r>
            <a:r>
              <a:rPr lang="en-GB" b="1" dirty="0" smtClean="0">
                <a:solidFill>
                  <a:srgbClr val="00B050"/>
                </a:solidFill>
              </a:rPr>
              <a:t> was derived from the Greek word “</a:t>
            </a:r>
            <a:r>
              <a:rPr lang="en-GB" b="1" dirty="0" err="1" smtClean="0">
                <a:solidFill>
                  <a:srgbClr val="00B050"/>
                </a:solidFill>
              </a:rPr>
              <a:t>Phoneros</a:t>
            </a:r>
            <a:r>
              <a:rPr lang="en-GB" b="1" dirty="0" smtClean="0">
                <a:solidFill>
                  <a:srgbClr val="00B050"/>
                </a:solidFill>
              </a:rPr>
              <a:t> “ meaning “ Visible” , and Zoo means life. The term </a:t>
            </a:r>
            <a:r>
              <a:rPr lang="en-GB" b="1" dirty="0" err="1" smtClean="0">
                <a:solidFill>
                  <a:srgbClr val="00B050"/>
                </a:solidFill>
              </a:rPr>
              <a:t>Phanerozoic</a:t>
            </a:r>
            <a:r>
              <a:rPr lang="en-GB" b="1" dirty="0" smtClean="0">
                <a:solidFill>
                  <a:srgbClr val="00B050"/>
                </a:solidFill>
              </a:rPr>
              <a:t> was used to refer the eon of visible life on earth. The term </a:t>
            </a:r>
            <a:r>
              <a:rPr lang="en-GB" b="1" dirty="0" err="1" smtClean="0">
                <a:solidFill>
                  <a:srgbClr val="00B050"/>
                </a:solidFill>
              </a:rPr>
              <a:t>azoic</a:t>
            </a:r>
            <a:r>
              <a:rPr lang="en-GB" b="1" dirty="0" smtClean="0">
                <a:solidFill>
                  <a:srgbClr val="00B050"/>
                </a:solidFill>
              </a:rPr>
              <a:t> was used to denote the eon of “no life” on earth. </a:t>
            </a:r>
          </a:p>
          <a:p>
            <a:pPr marL="514350" indent="-514350">
              <a:buNone/>
            </a:pPr>
            <a:r>
              <a:rPr lang="en-GB" b="1" dirty="0" smtClean="0">
                <a:solidFill>
                  <a:srgbClr val="7030A0"/>
                </a:solidFill>
              </a:rPr>
              <a:t>	The term CRYPTOZOIC was derived from the Greek word Crypto means Hidden and Zoo means life. Cryptozoic eon refers to the eon of hidden life. </a:t>
            </a:r>
            <a:endParaRPr lang="en-GB" b="1" dirty="0">
              <a:solidFill>
                <a:srgbClr val="7030A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2825</TotalTime>
  <Words>1895</Words>
  <Application>Microsoft Office PowerPoint</Application>
  <PresentationFormat>On-screen Show (4:3)</PresentationFormat>
  <Paragraphs>318</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GEOLOGICAL TIME SCALE</vt:lpstr>
      <vt:lpstr>Introduction: </vt:lpstr>
      <vt:lpstr>Slide 3</vt:lpstr>
      <vt:lpstr>Slide 4</vt:lpstr>
      <vt:lpstr>Slide 5</vt:lpstr>
      <vt:lpstr>THE GEOLOGIC TIME SCALE </vt:lpstr>
      <vt:lpstr>Slide 7</vt:lpstr>
      <vt:lpstr>Slide 8</vt:lpstr>
      <vt:lpstr>Slide 9</vt:lpstr>
      <vt:lpstr>Slide 10</vt:lpstr>
      <vt:lpstr>Slide 11</vt:lpstr>
      <vt:lpstr>Slide 12</vt:lpstr>
      <vt:lpstr>PRECAMBRIAN ERA</vt:lpstr>
      <vt:lpstr>Slide 14</vt:lpstr>
      <vt:lpstr>Slide 15</vt:lpstr>
      <vt:lpstr>Slide 16</vt:lpstr>
      <vt:lpstr>PALAEOZOIC ERA: </vt:lpstr>
      <vt:lpstr>Slide 18</vt:lpstr>
      <vt:lpstr>Slide 19</vt:lpstr>
      <vt:lpstr>Slide 20</vt:lpstr>
      <vt:lpstr>Slide 21</vt:lpstr>
      <vt:lpstr>Slide 22</vt:lpstr>
      <vt:lpstr>Slide 23</vt:lpstr>
      <vt:lpstr>Slide 24</vt:lpstr>
      <vt:lpstr>Slide 25</vt:lpstr>
      <vt:lpstr>Slide 26</vt:lpstr>
      <vt:lpstr>Slide 27</vt:lpstr>
      <vt:lpstr>4. MESOZOIC ERA: </vt:lpstr>
      <vt:lpstr>Slide 29</vt:lpstr>
      <vt:lpstr>Slide 30</vt:lpstr>
      <vt:lpstr>Slide 31</vt:lpstr>
      <vt:lpstr>Slide 32</vt:lpstr>
      <vt:lpstr>Slide 33</vt:lpstr>
      <vt:lpstr>Slide 34</vt:lpstr>
      <vt:lpstr>CENOZOIC ERA: </vt:lpstr>
      <vt:lpstr>Slide 36</vt:lpstr>
      <vt:lpstr>Slide 37</vt:lpstr>
      <vt:lpstr>Slide 38</vt:lpstr>
      <vt:lpstr>Slide 39</vt:lpstr>
      <vt:lpstr>Slide 40</vt:lpstr>
      <vt:lpstr>Slide 41</vt:lpstr>
      <vt:lpstr>Slide 42</vt:lpstr>
      <vt:lpstr>Slide 43</vt:lpstr>
      <vt:lpstr>Slide 44</vt:lpstr>
      <vt:lpstr>Slide 45</vt:lpstr>
      <vt:lpstr>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30</cp:revision>
  <dcterms:created xsi:type="dcterms:W3CDTF">2021-06-09T07:23:24Z</dcterms:created>
  <dcterms:modified xsi:type="dcterms:W3CDTF">2022-08-24T10:11:15Z</dcterms:modified>
</cp:coreProperties>
</file>