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72" r:id="rId5"/>
    <p:sldId id="261" r:id="rId6"/>
    <p:sldId id="258" r:id="rId7"/>
    <p:sldId id="259" r:id="rId8"/>
    <p:sldId id="260" r:id="rId9"/>
    <p:sldId id="262" r:id="rId10"/>
    <p:sldId id="271" r:id="rId11"/>
    <p:sldId id="264" r:id="rId12"/>
    <p:sldId id="265" r:id="rId13"/>
    <p:sldId id="273" r:id="rId14"/>
    <p:sldId id="266" r:id="rId15"/>
    <p:sldId id="269" r:id="rId16"/>
    <p:sldId id="267" r:id="rId17"/>
    <p:sldId id="268" r:id="rId18"/>
    <p:sldId id="275" r:id="rId19"/>
    <p:sldId id="270"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07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CFE11E-9ECA-4444-B5EE-1FF7AB7B962B}"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CFE11E-9ECA-4444-B5EE-1FF7AB7B962B}"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CFE11E-9ECA-4444-B5EE-1FF7AB7B962B}"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CFE11E-9ECA-4444-B5EE-1FF7AB7B962B}"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FE11E-9ECA-4444-B5EE-1FF7AB7B962B}"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CFE11E-9ECA-4444-B5EE-1FF7AB7B962B}"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CFE11E-9ECA-4444-B5EE-1FF7AB7B962B}" type="datetimeFigureOut">
              <a:rPr lang="en-US" smtClean="0"/>
              <a:pPr/>
              <a:t>8/24/2022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CFE11E-9ECA-4444-B5EE-1FF7AB7B962B}" type="datetimeFigureOut">
              <a:rPr lang="en-US" smtClean="0"/>
              <a:pPr/>
              <a:t>8/24/2022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FE11E-9ECA-4444-B5EE-1FF7AB7B962B}" type="datetimeFigureOut">
              <a:rPr lang="en-US" smtClean="0"/>
              <a:pPr/>
              <a:t>8/24/2022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FE11E-9ECA-4444-B5EE-1FF7AB7B962B}"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FE11E-9ECA-4444-B5EE-1FF7AB7B962B}"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79F845-52BF-4C35-8ADA-0E284771442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FE11E-9ECA-4444-B5EE-1FF7AB7B962B}" type="datetimeFigureOut">
              <a:rPr lang="en-US" smtClean="0"/>
              <a:pPr/>
              <a:t>8/24/2022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9F845-52BF-4C35-8ADA-0E28477144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ivilsdaily.com/factors-that-affect-soil-formation-parent-material-climate-relief-vegetation-time-soil-profile-soil-horizons/" TargetMode="External"/><Relationship Id="rId2" Type="http://schemas.openxmlformats.org/officeDocument/2006/relationships/hyperlink" Target="https://school.eckovation.com/8/index.php/2018/02/13/land-soild-water-cbse-8th/" TargetMode="External"/><Relationship Id="rId1" Type="http://schemas.openxmlformats.org/officeDocument/2006/relationships/slideLayout" Target="../slideLayouts/slideLayout2.xml"/><Relationship Id="rId4" Type="http://schemas.openxmlformats.org/officeDocument/2006/relationships/hyperlink" Target="http://www.eniscuola.net/en/argomento/soil/soil-formation/how-long-does-it-take-to-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Factors of </a:t>
            </a:r>
            <a:r>
              <a:rPr lang="en-US" dirty="0" smtClean="0"/>
              <a:t>Soil </a:t>
            </a:r>
            <a:r>
              <a:rPr lang="en-US" dirty="0" smtClean="0"/>
              <a:t>Formation</a:t>
            </a:r>
            <a:endParaRPr lang="en-GB" dirty="0"/>
          </a:p>
        </p:txBody>
      </p:sp>
      <p:sp>
        <p:nvSpPr>
          <p:cNvPr id="3" name="Subtitle 2"/>
          <p:cNvSpPr>
            <a:spLocks noGrp="1"/>
          </p:cNvSpPr>
          <p:nvPr>
            <p:ph type="subTitle" idx="1"/>
          </p:nvPr>
        </p:nvSpPr>
        <p:spPr/>
        <p:txBody>
          <a:bodyPr/>
          <a:lstStyle/>
          <a:p>
            <a:r>
              <a:rPr lang="en-US" dirty="0" smtClean="0"/>
              <a:t>Dr. H. </a:t>
            </a:r>
            <a:r>
              <a:rPr lang="en-US" dirty="0" smtClean="0"/>
              <a:t>Deb </a:t>
            </a:r>
            <a:r>
              <a:rPr lang="en-US" dirty="0" smtClean="0"/>
              <a:t>B</a:t>
            </a:r>
            <a:r>
              <a:rPr lang="en-US" dirty="0" smtClean="0"/>
              <a:t>arma</a:t>
            </a:r>
          </a:p>
          <a:p>
            <a:r>
              <a:rPr lang="en-US" dirty="0" smtClean="0"/>
              <a:t>Women’s College, Agartala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Factors affecting the soil formation</a:t>
            </a:r>
            <a:endParaRPr lang="en-GB" b="1" dirty="0"/>
          </a:p>
        </p:txBody>
      </p:sp>
      <p:sp>
        <p:nvSpPr>
          <p:cNvPr id="5" name="Oval 4"/>
          <p:cNvSpPr/>
          <p:nvPr/>
        </p:nvSpPr>
        <p:spPr>
          <a:xfrm>
            <a:off x="3733800" y="2590800"/>
            <a:ext cx="1828800" cy="1752600"/>
          </a:xfrm>
          <a:prstGeom prst="ellipse">
            <a:avLst/>
          </a:prstGeom>
          <a:solidFill>
            <a:srgbClr val="F9B073"/>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SOIL</a:t>
            </a:r>
            <a:endParaRPr lang="en-GB" sz="2800" b="1" dirty="0"/>
          </a:p>
        </p:txBody>
      </p:sp>
      <p:sp>
        <p:nvSpPr>
          <p:cNvPr id="6" name="Rectangle 5"/>
          <p:cNvSpPr/>
          <p:nvPr/>
        </p:nvSpPr>
        <p:spPr>
          <a:xfrm>
            <a:off x="457200" y="1371600"/>
            <a:ext cx="2971800" cy="1752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Parent Rock</a:t>
            </a:r>
          </a:p>
          <a:p>
            <a:pPr algn="ctr"/>
            <a:r>
              <a:rPr lang="en-US" sz="2000" dirty="0" smtClean="0"/>
              <a:t>Determines </a:t>
            </a:r>
            <a:r>
              <a:rPr lang="en-US" sz="2000" dirty="0" err="1" smtClean="0"/>
              <a:t>colour</a:t>
            </a:r>
            <a:r>
              <a:rPr lang="en-US" sz="2000" dirty="0" smtClean="0"/>
              <a:t>, texture, chemical properties, minerals contents, permeability</a:t>
            </a:r>
            <a:endParaRPr lang="en-GB" sz="2000" dirty="0"/>
          </a:p>
        </p:txBody>
      </p:sp>
      <p:sp>
        <p:nvSpPr>
          <p:cNvPr id="7" name="Rectangle 6"/>
          <p:cNvSpPr/>
          <p:nvPr/>
        </p:nvSpPr>
        <p:spPr>
          <a:xfrm>
            <a:off x="5867400" y="1371600"/>
            <a:ext cx="2514600" cy="1600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Climate</a:t>
            </a:r>
          </a:p>
          <a:p>
            <a:pPr algn="ctr"/>
            <a:r>
              <a:rPr lang="en-US" sz="2000" dirty="0" smtClean="0"/>
              <a:t>Temperature, rainfall influence, rate of weathering and humus</a:t>
            </a:r>
            <a:endParaRPr lang="en-GB" sz="2000" dirty="0"/>
          </a:p>
        </p:txBody>
      </p:sp>
      <p:sp>
        <p:nvSpPr>
          <p:cNvPr id="9" name="Rectangle 8"/>
          <p:cNvSpPr/>
          <p:nvPr/>
        </p:nvSpPr>
        <p:spPr>
          <a:xfrm>
            <a:off x="228600" y="3733800"/>
            <a:ext cx="26670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Relief</a:t>
            </a:r>
          </a:p>
          <a:p>
            <a:pPr algn="ctr"/>
            <a:r>
              <a:rPr lang="en-US" sz="2000" dirty="0" smtClean="0"/>
              <a:t>Altitude and slope, determine accumulation of soil</a:t>
            </a:r>
            <a:endParaRPr lang="en-GB" sz="2000" dirty="0"/>
          </a:p>
        </p:txBody>
      </p:sp>
      <p:sp>
        <p:nvSpPr>
          <p:cNvPr id="10" name="Rectangle 9"/>
          <p:cNvSpPr/>
          <p:nvPr/>
        </p:nvSpPr>
        <p:spPr>
          <a:xfrm>
            <a:off x="6477000" y="3505200"/>
            <a:ext cx="25146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Time</a:t>
            </a:r>
          </a:p>
          <a:p>
            <a:pPr algn="ctr"/>
            <a:r>
              <a:rPr lang="en-US" sz="2000" dirty="0" smtClean="0"/>
              <a:t>Determines thickness of soil profile</a:t>
            </a:r>
            <a:endParaRPr lang="en-GB" sz="2000" dirty="0"/>
          </a:p>
        </p:txBody>
      </p:sp>
      <p:sp>
        <p:nvSpPr>
          <p:cNvPr id="11" name="Rectangle 10"/>
          <p:cNvSpPr/>
          <p:nvPr/>
        </p:nvSpPr>
        <p:spPr>
          <a:xfrm>
            <a:off x="3124200" y="4876800"/>
            <a:ext cx="3048000" cy="1752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Flora, Fauna and Micro-organism</a:t>
            </a:r>
          </a:p>
          <a:p>
            <a:pPr algn="ctr"/>
            <a:r>
              <a:rPr lang="en-US" sz="2000" dirty="0" smtClean="0"/>
              <a:t>Affect the rate of humus formation </a:t>
            </a:r>
            <a:endParaRPr lang="en-GB" sz="2000" dirty="0"/>
          </a:p>
        </p:txBody>
      </p:sp>
      <p:cxnSp>
        <p:nvCxnSpPr>
          <p:cNvPr id="16" name="Straight Arrow Connector 15"/>
          <p:cNvCxnSpPr>
            <a:stCxn id="6" idx="3"/>
            <a:endCxn id="5" idx="1"/>
          </p:cNvCxnSpPr>
          <p:nvPr/>
        </p:nvCxnSpPr>
        <p:spPr>
          <a:xfrm>
            <a:off x="3429000" y="2247900"/>
            <a:ext cx="572622" cy="599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1"/>
            <a:endCxn id="5" idx="7"/>
          </p:cNvCxnSpPr>
          <p:nvPr/>
        </p:nvCxnSpPr>
        <p:spPr>
          <a:xfrm rot="10800000" flipV="1">
            <a:off x="5294778" y="2171700"/>
            <a:ext cx="572622" cy="675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a:endCxn id="5" idx="3"/>
          </p:cNvCxnSpPr>
          <p:nvPr/>
        </p:nvCxnSpPr>
        <p:spPr>
          <a:xfrm flipV="1">
            <a:off x="2895600" y="4086738"/>
            <a:ext cx="1106022" cy="5614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1"/>
            <a:endCxn id="5" idx="5"/>
          </p:cNvCxnSpPr>
          <p:nvPr/>
        </p:nvCxnSpPr>
        <p:spPr>
          <a:xfrm rot="10800000">
            <a:off x="5294778" y="4086738"/>
            <a:ext cx="1182222" cy="3328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0"/>
            <a:endCxn id="5" idx="4"/>
          </p:cNvCxnSpPr>
          <p:nvPr/>
        </p:nvCxnSpPr>
        <p:spPr>
          <a:xfrm rot="5400000" flipH="1" flipV="1">
            <a:off x="4381500" y="46101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a:t>
            </a:r>
            <a:r>
              <a:rPr lang="en-GB" b="1" dirty="0" smtClean="0"/>
              <a:t>Parent Material</a:t>
            </a:r>
            <a:r>
              <a:rPr lang="en-GB" dirty="0" smtClean="0"/>
              <a:t/>
            </a:r>
            <a:br>
              <a:rPr lang="en-GB" dirty="0" smtClean="0"/>
            </a:br>
            <a:endParaRPr lang="en-GB" dirty="0"/>
          </a:p>
        </p:txBody>
      </p:sp>
      <p:sp>
        <p:nvSpPr>
          <p:cNvPr id="3" name="Content Placeholder 2"/>
          <p:cNvSpPr>
            <a:spLocks noGrp="1"/>
          </p:cNvSpPr>
          <p:nvPr>
            <p:ph idx="1"/>
          </p:nvPr>
        </p:nvSpPr>
        <p:spPr>
          <a:xfrm>
            <a:off x="457200" y="1066800"/>
            <a:ext cx="8305800" cy="5562600"/>
          </a:xfrm>
        </p:spPr>
        <p:txBody>
          <a:bodyPr>
            <a:normAutofit fontScale="77500" lnSpcReduction="20000"/>
          </a:bodyPr>
          <a:lstStyle/>
          <a:p>
            <a:r>
              <a:rPr lang="en-GB" dirty="0" smtClean="0"/>
              <a:t>The parent material of soil may be deposited by streams or derived from in-situ weathering. Soil inherits many properties from the parent material from which it forms, for example, the mineral composition, the colour, the particle size and the chemical elements.</a:t>
            </a:r>
          </a:p>
          <a:p>
            <a:r>
              <a:rPr lang="en-GB" dirty="0" smtClean="0"/>
              <a:t>For Example,</a:t>
            </a:r>
          </a:p>
          <a:p>
            <a:r>
              <a:rPr lang="en-GB" dirty="0" smtClean="0"/>
              <a:t>The peninsular soils reflect the parent rock very much.</a:t>
            </a:r>
          </a:p>
          <a:p>
            <a:r>
              <a:rPr lang="en-GB" dirty="0" smtClean="0"/>
              <a:t>The ancient crystalline and metamorphic rocks which are basically granite, gneiss and schist form red soils on weathering because they contain iron oxide.</a:t>
            </a:r>
          </a:p>
          <a:p>
            <a:r>
              <a:rPr lang="en-GB" dirty="0" smtClean="0"/>
              <a:t>Soils derived from lava rocks are black coloured.</a:t>
            </a:r>
          </a:p>
          <a:p>
            <a:r>
              <a:rPr lang="en-GB" dirty="0" smtClean="0"/>
              <a:t>Sandy soils are derived from sandstone.</a:t>
            </a:r>
          </a:p>
          <a:p>
            <a:r>
              <a:rPr lang="en-GB" dirty="0" smtClean="0"/>
              <a:t>At the same time, the soils of the northern plains are transported and deposited from Himalayan and peninsular blocks, so they have little relation to rock material in-situ.</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a:t>
            </a:r>
            <a:r>
              <a:rPr lang="en-GB" b="1" dirty="0" smtClean="0"/>
              <a:t>Climate</a:t>
            </a:r>
            <a:r>
              <a:rPr lang="en-GB" dirty="0" smtClean="0"/>
              <a:t/>
            </a:r>
            <a:br>
              <a:rPr lang="en-GB" dirty="0" smtClean="0"/>
            </a:br>
            <a:endParaRPr lang="en-GB" dirty="0"/>
          </a:p>
        </p:txBody>
      </p:sp>
      <p:sp>
        <p:nvSpPr>
          <p:cNvPr id="3" name="Content Placeholder 2"/>
          <p:cNvSpPr>
            <a:spLocks noGrp="1"/>
          </p:cNvSpPr>
          <p:nvPr>
            <p:ph idx="1"/>
          </p:nvPr>
        </p:nvSpPr>
        <p:spPr>
          <a:xfrm>
            <a:off x="457200" y="990600"/>
            <a:ext cx="8382000" cy="5638800"/>
          </a:xfrm>
        </p:spPr>
        <p:txBody>
          <a:bodyPr>
            <a:normAutofit fontScale="85000" lnSpcReduction="20000"/>
          </a:bodyPr>
          <a:lstStyle/>
          <a:p>
            <a:r>
              <a:rPr lang="en-GB" dirty="0" smtClean="0"/>
              <a:t>The role of climate is to vary the inputs of heat and moisture. It affects the rate of weathering of the parent rock. Hot and humid environments, in general, witness the most rapid weathering of parent materials.</a:t>
            </a:r>
          </a:p>
          <a:p>
            <a:r>
              <a:rPr lang="en-GB" b="1" dirty="0" smtClean="0"/>
              <a:t>Role of precipitation</a:t>
            </a:r>
            <a:r>
              <a:rPr lang="en-GB" dirty="0" smtClean="0"/>
              <a:t>: In areas that experience a lot of rainfall, water percolating down through soil tends to leach nutrients and organic matter out of the upper layers, unless modified by other soil components like plant roots.</a:t>
            </a:r>
          </a:p>
          <a:p>
            <a:pPr lvl="1"/>
            <a:r>
              <a:rPr lang="en-GB" dirty="0" smtClean="0"/>
              <a:t>E.g. the soils underlying tropical rain forests tend to be nutrient-poor because of intensive leaching due to heavy rains; most of the nutrients are stored in the lush vegetation itself.</a:t>
            </a:r>
          </a:p>
          <a:p>
            <a:pPr lvl="1"/>
            <a:r>
              <a:rPr lang="en-GB" dirty="0" smtClean="0"/>
              <a:t>Conversely, in arid regions with little annual precipitation, high rates of evaporation encourage the accumulation of salts in the soil.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fontScale="92500" lnSpcReduction="20000"/>
          </a:bodyPr>
          <a:lstStyle/>
          <a:p>
            <a:pPr lvl="1"/>
            <a:endParaRPr lang="en-GB" dirty="0" smtClean="0"/>
          </a:p>
          <a:p>
            <a:r>
              <a:rPr lang="en-GB" b="1" dirty="0" smtClean="0"/>
              <a:t>Role of temperature</a:t>
            </a:r>
            <a:r>
              <a:rPr lang="en-GB" dirty="0" smtClean="0"/>
              <a:t>: Solar energy, usually expressed as temperature, controls the form of water falling onto the soil surface as well as in the soil. Also, it increases the rate of reactions, such as chemical reactions, </a:t>
            </a:r>
            <a:r>
              <a:rPr lang="en-GB" dirty="0" err="1" smtClean="0"/>
              <a:t>evapotranspiration</a:t>
            </a:r>
            <a:r>
              <a:rPr lang="en-GB" dirty="0" smtClean="0"/>
              <a:t> </a:t>
            </a:r>
            <a:r>
              <a:rPr lang="en-GB" dirty="0" smtClean="0"/>
              <a:t>and biological processes. Wide fluctuations in temperature, especially in the presence of water cause shrinking and swelling, frost action and general weathering in soils.</a:t>
            </a:r>
          </a:p>
          <a:p>
            <a:pPr lvl="1"/>
            <a:r>
              <a:rPr lang="en-GB" dirty="0" smtClean="0"/>
              <a:t>E.g. </a:t>
            </a:r>
            <a:r>
              <a:rPr lang="en-GB" dirty="0" err="1" smtClean="0"/>
              <a:t>Laterite</a:t>
            </a:r>
            <a:r>
              <a:rPr lang="en-GB" dirty="0" smtClean="0"/>
              <a:t> soils are found in alternate wet and dry climate.</a:t>
            </a:r>
          </a:p>
          <a:p>
            <a:pPr lvl="1"/>
            <a:r>
              <a:rPr lang="en-GB" dirty="0" smtClean="0"/>
              <a:t>In Rajasthan, both granite and sandstone give birth to sandy soil irrespective of parent rock because of high temperature and wind erosion.</a:t>
            </a:r>
          </a:p>
          <a:p>
            <a:endParaRPr lang="en-GB"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3. Biota (Flora, Fauna and Microorganisms)</a:t>
            </a:r>
            <a:r>
              <a:rPr lang="en-GB" dirty="0" smtClean="0"/>
              <a:t>: </a:t>
            </a:r>
            <a:endParaRPr lang="en-GB" dirty="0"/>
          </a:p>
        </p:txBody>
      </p:sp>
      <p:sp>
        <p:nvSpPr>
          <p:cNvPr id="3" name="Content Placeholder 2"/>
          <p:cNvSpPr>
            <a:spLocks noGrp="1"/>
          </p:cNvSpPr>
          <p:nvPr>
            <p:ph idx="1"/>
          </p:nvPr>
        </p:nvSpPr>
        <p:spPr>
          <a:xfrm>
            <a:off x="457200" y="1600200"/>
            <a:ext cx="8382000" cy="5105400"/>
          </a:xfrm>
        </p:spPr>
        <p:txBody>
          <a:bodyPr>
            <a:normAutofit fontScale="85000" lnSpcReduction="20000"/>
          </a:bodyPr>
          <a:lstStyle/>
          <a:p>
            <a:r>
              <a:rPr lang="en-GB" dirty="0" smtClean="0"/>
              <a:t>Biota, in conjunction with climate, modifies parent material to produce soil.</a:t>
            </a:r>
          </a:p>
          <a:p>
            <a:r>
              <a:rPr lang="en-GB" dirty="0" smtClean="0"/>
              <a:t>The kind and amount of plants and animals that exist bring organic matter into the soil system as well as nutrient elements. This has a great effect on the kind of soil that will form.</a:t>
            </a:r>
          </a:p>
          <a:p>
            <a:pPr lvl="1"/>
            <a:r>
              <a:rPr lang="en-GB" dirty="0" smtClean="0"/>
              <a:t>E.g. Soils formed under trees are greatly different from soils formed under grass even though other soil-forming factors are similar.</a:t>
            </a:r>
          </a:p>
          <a:p>
            <a:r>
              <a:rPr lang="en-GB" dirty="0" smtClean="0"/>
              <a:t>The roots of plants also hold the soils and protect them from wind and water erosion. They shelter the soils from the sun and other environmental conditions, helping the soils to retain the needed moisture for chemical and biological reactions.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civilsdaily.com/wp-content/uploads/2017/01/vegetative-cover-conserves-soils.png"/>
          <p:cNvPicPr>
            <a:picLocks noChangeAspect="1" noChangeArrowheads="1"/>
          </p:cNvPicPr>
          <p:nvPr/>
        </p:nvPicPr>
        <p:blipFill>
          <a:blip r:embed="rId2"/>
          <a:srcRect/>
          <a:stretch>
            <a:fillRect/>
          </a:stretch>
        </p:blipFill>
        <p:spPr bwMode="auto">
          <a:xfrm>
            <a:off x="533400" y="1295400"/>
            <a:ext cx="8217643" cy="3352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4. Topography</a:t>
            </a:r>
            <a:r>
              <a:rPr lang="en-GB" dirty="0" smtClean="0"/>
              <a:t> (Relief, Altitude and Slope): </a:t>
            </a:r>
            <a:endParaRPr lang="en-GB" dirty="0"/>
          </a:p>
        </p:txBody>
      </p:sp>
      <p:sp>
        <p:nvSpPr>
          <p:cNvPr id="3" name="Content Placeholder 2"/>
          <p:cNvSpPr>
            <a:spLocks noGrp="1"/>
          </p:cNvSpPr>
          <p:nvPr>
            <p:ph idx="1"/>
          </p:nvPr>
        </p:nvSpPr>
        <p:spPr/>
        <p:txBody>
          <a:bodyPr>
            <a:normAutofit fontScale="92500"/>
          </a:bodyPr>
          <a:lstStyle/>
          <a:p>
            <a:r>
              <a:rPr lang="en-GB" dirty="0" smtClean="0"/>
              <a:t>Topography is often considered a passive factor modifying the effects of climate.</a:t>
            </a:r>
          </a:p>
          <a:p>
            <a:r>
              <a:rPr lang="en-GB" dirty="0" smtClean="0"/>
              <a:t>Topography redistributes the water reaching the soil surface. Runoff from uplands creates wetter conditions on the lowlands, in some cases saline sloughs or organic soils. Thus, as a </a:t>
            </a:r>
            <a:r>
              <a:rPr lang="en-GB" dirty="0" err="1" smtClean="0"/>
              <a:t>redistributor</a:t>
            </a:r>
            <a:r>
              <a:rPr lang="en-GB" dirty="0" smtClean="0"/>
              <a:t> of the climate features, topography affects soil processes, soil distribution and the type of vegetation at the site.</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 Time:</a:t>
            </a:r>
            <a:endParaRPr lang="en-GB" dirty="0"/>
          </a:p>
        </p:txBody>
      </p:sp>
      <p:sp>
        <p:nvSpPr>
          <p:cNvPr id="3" name="Content Placeholder 2"/>
          <p:cNvSpPr>
            <a:spLocks noGrp="1"/>
          </p:cNvSpPr>
          <p:nvPr>
            <p:ph idx="1"/>
          </p:nvPr>
        </p:nvSpPr>
        <p:spPr/>
        <p:txBody>
          <a:bodyPr/>
          <a:lstStyle/>
          <a:p>
            <a:r>
              <a:rPr lang="en-GB" b="1" dirty="0" smtClean="0"/>
              <a:t> </a:t>
            </a:r>
            <a:r>
              <a:rPr lang="en-GB" dirty="0" smtClean="0"/>
              <a:t>Soils can take many years to form. Younger soils have some characteristics from their parent material, but as they age, the addition of organic matter, exposure to moisture and other environmental factors may change its features. With time, they settle and are buried deeper below the surface, taking time to transform. Eventually, they may change from one soil type to another.</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 </a:t>
            </a:r>
            <a:r>
              <a:rPr lang="en-GB" b="1" dirty="0" smtClean="0"/>
              <a:t>It takes</a:t>
            </a:r>
            <a:r>
              <a:rPr lang="en-GB" dirty="0" smtClean="0"/>
              <a:t> 200-400 </a:t>
            </a:r>
            <a:r>
              <a:rPr lang="en-GB" b="1" dirty="0" smtClean="0"/>
              <a:t>years</a:t>
            </a:r>
            <a:r>
              <a:rPr lang="en-GB" dirty="0" smtClean="0"/>
              <a:t> to </a:t>
            </a:r>
            <a:r>
              <a:rPr lang="en-GB" b="1" dirty="0" smtClean="0"/>
              <a:t>form 1 cm of soil</a:t>
            </a:r>
            <a:r>
              <a:rPr lang="en-GB" dirty="0" smtClean="0"/>
              <a:t>. in wet tropical areas </a:t>
            </a:r>
            <a:r>
              <a:rPr lang="en-GB" b="1" dirty="0" smtClean="0"/>
              <a:t>soil</a:t>
            </a:r>
            <a:r>
              <a:rPr lang="en-GB" dirty="0" smtClean="0"/>
              <a:t> formation is faster, as </a:t>
            </a:r>
            <a:r>
              <a:rPr lang="en-GB" b="1" dirty="0" smtClean="0"/>
              <a:t>it takes</a:t>
            </a:r>
            <a:r>
              <a:rPr lang="en-GB" dirty="0" smtClean="0"/>
              <a:t> 200 </a:t>
            </a:r>
            <a:r>
              <a:rPr lang="en-GB" b="1" dirty="0" smtClean="0"/>
              <a:t>years</a:t>
            </a:r>
            <a:r>
              <a:rPr lang="en-GB" dirty="0" smtClean="0"/>
              <a:t>. In order to accumulate enough substances to make a </a:t>
            </a:r>
            <a:r>
              <a:rPr lang="en-GB" b="1" dirty="0" smtClean="0"/>
              <a:t>soil</a:t>
            </a:r>
            <a:r>
              <a:rPr lang="en-GB" dirty="0" smtClean="0"/>
              <a:t> fertile </a:t>
            </a:r>
            <a:r>
              <a:rPr lang="en-GB" b="1" dirty="0" smtClean="0"/>
              <a:t>it takes</a:t>
            </a:r>
            <a:r>
              <a:rPr lang="en-GB" dirty="0" smtClean="0"/>
              <a:t> 3000 </a:t>
            </a:r>
            <a:r>
              <a:rPr lang="en-GB" b="1" dirty="0" smtClean="0"/>
              <a:t>years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www.civilsdaily.com/wp-content/uploads/2017/01/how-does-releif-affect-soils.png"/>
          <p:cNvPicPr>
            <a:picLocks noChangeAspect="1" noChangeArrowheads="1"/>
          </p:cNvPicPr>
          <p:nvPr/>
        </p:nvPicPr>
        <p:blipFill>
          <a:blip r:embed="rId2"/>
          <a:srcRect/>
          <a:stretch>
            <a:fillRect/>
          </a:stretch>
        </p:blipFill>
        <p:spPr bwMode="auto">
          <a:xfrm>
            <a:off x="1371600" y="381000"/>
            <a:ext cx="6629400" cy="601949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Geography</a:t>
            </a:r>
            <a:endParaRPr lang="en-GB" dirty="0"/>
          </a:p>
        </p:txBody>
      </p:sp>
      <p:sp>
        <p:nvSpPr>
          <p:cNvPr id="3" name="Content Placeholder 2"/>
          <p:cNvSpPr>
            <a:spLocks noGrp="1"/>
          </p:cNvSpPr>
          <p:nvPr>
            <p:ph idx="1"/>
          </p:nvPr>
        </p:nvSpPr>
        <p:spPr/>
        <p:txBody>
          <a:bodyPr/>
          <a:lstStyle/>
          <a:p>
            <a:r>
              <a:rPr lang="en-GB" dirty="0" smtClean="0"/>
              <a:t> Soil geography relies principally on the comparative geographic method to study the distribution of soils in relation to the </a:t>
            </a:r>
            <a:r>
              <a:rPr lang="en-GB" u="sng" dirty="0" smtClean="0"/>
              <a:t>factors</a:t>
            </a:r>
            <a:r>
              <a:rPr lang="en-GB" dirty="0" smtClean="0"/>
              <a:t> influencing soil formation. Extensive use is made of cartography in the compilation of soil maps.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GB" dirty="0"/>
          </a:p>
        </p:txBody>
      </p:sp>
      <p:sp>
        <p:nvSpPr>
          <p:cNvPr id="3" name="Content Placeholder 2"/>
          <p:cNvSpPr>
            <a:spLocks noGrp="1"/>
          </p:cNvSpPr>
          <p:nvPr>
            <p:ph idx="1"/>
          </p:nvPr>
        </p:nvSpPr>
        <p:spPr/>
        <p:txBody>
          <a:bodyPr/>
          <a:lstStyle/>
          <a:p>
            <a:r>
              <a:rPr lang="en-GB" sz="1800" dirty="0" smtClean="0">
                <a:hlinkClick r:id="rId2"/>
              </a:rPr>
              <a:t>https://school.eckovation.com/8/index.php/2018/02/13/land-soild-water-cbse-8th/</a:t>
            </a:r>
            <a:r>
              <a:rPr lang="en-GB" sz="1800" dirty="0" smtClean="0"/>
              <a:t> acquired on 25/06/2021</a:t>
            </a:r>
          </a:p>
          <a:p>
            <a:r>
              <a:rPr lang="en-GB" sz="1800" dirty="0" smtClean="0">
                <a:hlinkClick r:id="rId3"/>
              </a:rPr>
              <a:t>https://www.civilsdaily.com/factors-that-affect-soil-formation-parent-material-climate-relief-vegetation-time-soil-profile-soil-horizons/</a:t>
            </a:r>
            <a:r>
              <a:rPr lang="en-GB" sz="1800" dirty="0" smtClean="0"/>
              <a:t> acquired on 25/06/2021</a:t>
            </a:r>
          </a:p>
          <a:p>
            <a:r>
              <a:rPr lang="en-GB" sz="1800" dirty="0" smtClean="0">
                <a:hlinkClick r:id="rId4"/>
              </a:rPr>
              <a:t>http://www.eniscuola.net/en/argomento/soil/soil-formation/how-long-does-it-take-to-form/</a:t>
            </a:r>
            <a:r>
              <a:rPr lang="en-GB" sz="1800" dirty="0" smtClean="0"/>
              <a:t> (06/07/2021)</a:t>
            </a:r>
          </a:p>
          <a:p>
            <a:endParaRPr lang="en-GB" sz="1800" dirty="0" smtClean="0"/>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Soil</a:t>
            </a:r>
            <a:endParaRPr lang="en-GB" dirty="0"/>
          </a:p>
        </p:txBody>
      </p:sp>
      <p:sp>
        <p:nvSpPr>
          <p:cNvPr id="3" name="Content Placeholder 2"/>
          <p:cNvSpPr>
            <a:spLocks noGrp="1"/>
          </p:cNvSpPr>
          <p:nvPr>
            <p:ph idx="1"/>
          </p:nvPr>
        </p:nvSpPr>
        <p:spPr>
          <a:xfrm>
            <a:off x="457200" y="990600"/>
            <a:ext cx="8382000" cy="5715000"/>
          </a:xfrm>
        </p:spPr>
        <p:txBody>
          <a:bodyPr>
            <a:normAutofit fontScale="92500" lnSpcReduction="10000"/>
          </a:bodyPr>
          <a:lstStyle/>
          <a:p>
            <a:endParaRPr lang="en-GB" dirty="0" smtClean="0"/>
          </a:p>
          <a:p>
            <a:r>
              <a:rPr lang="en-GB" dirty="0" smtClean="0"/>
              <a:t>The topmost layer of land which is composed of grainy substance is called soil. The soil is made up of organic matter, minerals and weathered rocks. Soil formation takes place because of weathering of rocks. The soil becomes fertile because of the right combination of minerals and organic matter.</a:t>
            </a:r>
          </a:p>
          <a:p>
            <a:r>
              <a:rPr lang="en-GB" dirty="0" smtClean="0"/>
              <a:t>Preliminary Definitions of Soil.—In the layman's mind, the soil is a very concrete thing, namely, the "dirt" on the surface of the earth. To the soil scientist, or </a:t>
            </a:r>
            <a:r>
              <a:rPr lang="en-GB" dirty="0" err="1" smtClean="0"/>
              <a:t>pedologist</a:t>
            </a:r>
            <a:r>
              <a:rPr lang="en-GB" dirty="0" smtClean="0"/>
              <a:t>, the word "soil" conveys a somewhat different meaning, but no generally accepted definition exists.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profile</a:t>
            </a:r>
            <a:endParaRPr lang="en-GB" dirty="0"/>
          </a:p>
        </p:txBody>
      </p:sp>
      <p:pic>
        <p:nvPicPr>
          <p:cNvPr id="4" name="Picture 2" descr="https://www.civilsdaily.com/wp-content/uploads/2017/01/soil-profile.jpg"/>
          <p:cNvPicPr>
            <a:picLocks noGrp="1" noChangeAspect="1" noChangeArrowheads="1"/>
          </p:cNvPicPr>
          <p:nvPr>
            <p:ph idx="1"/>
          </p:nvPr>
        </p:nvPicPr>
        <p:blipFill>
          <a:blip r:embed="rId2"/>
          <a:srcRect/>
          <a:stretch>
            <a:fillRect/>
          </a:stretch>
        </p:blipFill>
        <p:spPr bwMode="auto">
          <a:xfrm>
            <a:off x="806450" y="1958181"/>
            <a:ext cx="7531100" cy="381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10000"/>
          </a:bodyPr>
          <a:lstStyle/>
          <a:p>
            <a:pPr>
              <a:buNone/>
            </a:pPr>
            <a:endParaRPr lang="en-GB" dirty="0" smtClean="0"/>
          </a:p>
          <a:p>
            <a:r>
              <a:rPr lang="en-GB" dirty="0" err="1" smtClean="0"/>
              <a:t>Hilgard</a:t>
            </a:r>
            <a:r>
              <a:rPr lang="en-GB" dirty="0" smtClean="0"/>
              <a:t> defined soil as "the more or less loose and friable material in which, by means of their roots, plants may or do find a foothold and nourishment, as well as other conditions of growth." This is one of the many definitions that consider soil primarily as a means of plant production.</a:t>
            </a:r>
          </a:p>
          <a:p>
            <a:r>
              <a:rPr lang="en-GB" dirty="0" err="1" smtClean="0"/>
              <a:t>Ramann</a:t>
            </a:r>
            <a:r>
              <a:rPr lang="en-GB" dirty="0" smtClean="0"/>
              <a:t> writes: "The soil is the upper weathering layer of the solid earth crust." This definition is scientific in the sense that no reference is made to crop production or to any other utilitarian motive.</a:t>
            </a:r>
          </a:p>
          <a:p>
            <a:r>
              <a:rPr lang="en-GB" dirty="0" smtClean="0"/>
              <a:t> </a:t>
            </a:r>
            <a:r>
              <a:rPr lang="en-GB" dirty="0" err="1" smtClean="0"/>
              <a:t>Joffe</a:t>
            </a:r>
            <a:r>
              <a:rPr lang="en-GB" dirty="0" smtClean="0"/>
              <a:t>, a representative of the Russian school of soil science, objects to </a:t>
            </a:r>
            <a:r>
              <a:rPr lang="en-GB" dirty="0" err="1" smtClean="0"/>
              <a:t>Ramann's</a:t>
            </a:r>
            <a:r>
              <a:rPr lang="en-GB" dirty="0" smtClean="0"/>
              <a:t> formulation on the grounds that it does not distinguish between soil and loose rock material.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77500" lnSpcReduction="20000"/>
          </a:bodyPr>
          <a:lstStyle/>
          <a:p>
            <a:r>
              <a:rPr lang="en-GB" dirty="0" smtClean="0"/>
              <a:t>According to </a:t>
            </a:r>
            <a:r>
              <a:rPr lang="en-GB" dirty="0" err="1" smtClean="0"/>
              <a:t>Joffe</a:t>
            </a:r>
            <a:r>
              <a:rPr lang="en-GB" dirty="0" smtClean="0"/>
              <a:t>,</a:t>
            </a:r>
          </a:p>
          <a:p>
            <a:pPr>
              <a:buNone/>
            </a:pPr>
            <a:r>
              <a:rPr lang="en-GB" dirty="0" smtClean="0"/>
              <a:t>    The soil is a natural body, differentiated into horizons of mineral and organic constituents, usually unconsolidated, of variable depth, which differs from the parent material below in morphology, physical properties and constitution, chemical properties and composition, and biological characteristics. It is problematic whether any definition of soil could be formulated to which everyone would agree. Fortunately there is no urgent need for universal agreement. For the purpose of presentation and discussion of the subject matter it is necessary only that the reader know what the author has in mind when he uses the word "soil." This common ground will be prepared in the following sections.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Soil Formation</a:t>
            </a:r>
            <a:endParaRPr lang="en-GB" dirty="0"/>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r>
              <a:rPr lang="en-GB" dirty="0" smtClean="0"/>
              <a:t>The transformation of rock into soil is designated as soil formation. The rock may be gneiss, limestone, shale, sand, loess, peat, etc. To avoid too liberal an interpretation of the term "rock," soil scientists prefer to use the expression ''parent'' material or "soil'' material. The relationship between parent material, soil formation, and soil may be conveniently expressed as follows: </a:t>
            </a:r>
          </a:p>
          <a:p>
            <a:pPr>
              <a:buNone/>
            </a:pPr>
            <a:endParaRPr lang="en-GB" dirty="0" smtClean="0"/>
          </a:p>
          <a:p>
            <a:pPr>
              <a:buNone/>
            </a:pPr>
            <a:r>
              <a:rPr lang="en-GB" dirty="0"/>
              <a:t>	</a:t>
            </a:r>
            <a:r>
              <a:rPr lang="en-GB" dirty="0" smtClean="0"/>
              <a:t>Parent material———————&gt; Soil</a:t>
            </a:r>
          </a:p>
          <a:p>
            <a:pPr>
              <a:buNone/>
            </a:pPr>
            <a:r>
              <a:rPr lang="en-GB" dirty="0" smtClean="0"/>
              <a:t>                           Soil formation </a:t>
            </a:r>
          </a:p>
          <a:p>
            <a:pPr>
              <a:buNone/>
            </a:pPr>
            <a:r>
              <a:rPr lang="en-GB" dirty="0" smtClean="0"/>
              <a:t>	The foregoing formulation introduces a new factor or variable into our discussion, namely, time. The states of the soil system vary with time, i.e., they are not stable. Suppose we consider a piece of granite that is brought to the surface of the earth. In the interior of the earth, the granite may have been in equilibrium with its immediate surroundings; but now, on the surface of the earth, it is in an entirely new environment, and the rock system is highly unstable.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fontScale="85000" lnSpcReduction="10000"/>
          </a:bodyPr>
          <a:lstStyle/>
          <a:p>
            <a:r>
              <a:rPr lang="en-GB" dirty="0" smtClean="0"/>
              <a:t>It is continuously changing its properties in a definite direction, namely, toward a new equilibrium state. When the final equilibrium state has been reached, the process of transformation, of soil formation, has been completed, and the rock has become a mature soil. It is customary to designate the intermediate, unstable states as immature soils. </a:t>
            </a:r>
          </a:p>
          <a:p>
            <a:r>
              <a:rPr lang="en-GB" dirty="0" smtClean="0"/>
              <a:t>We may define the phases of soil formation as follows: </a:t>
            </a:r>
          </a:p>
          <a:p>
            <a:r>
              <a:rPr lang="en-GB" dirty="0" smtClean="0"/>
              <a:t>Parent material————————&gt; Soil (mature) </a:t>
            </a:r>
          </a:p>
          <a:p>
            <a:pPr>
              <a:buNone/>
            </a:pPr>
            <a:r>
              <a:rPr lang="en-GB" dirty="0"/>
              <a:t>	</a:t>
            </a:r>
            <a:r>
              <a:rPr lang="en-GB" dirty="0" smtClean="0"/>
              <a:t>Initial state of system                     Final state of system</a:t>
            </a:r>
          </a:p>
          <a:p>
            <a:pPr>
              <a:buNone/>
            </a:pPr>
            <a:r>
              <a:rPr lang="en-GB" dirty="0"/>
              <a:t>	</a:t>
            </a:r>
            <a:r>
              <a:rPr lang="en-GB" dirty="0" smtClean="0"/>
              <a:t>			 Intermediate states</a:t>
            </a:r>
          </a:p>
          <a:p>
            <a:pPr>
              <a:buNone/>
            </a:pPr>
            <a:endParaRPr lang="en-GB" dirty="0"/>
          </a:p>
          <a:p>
            <a:pPr>
              <a:buNone/>
            </a:pPr>
            <a:r>
              <a:rPr lang="en-GB" dirty="0" smtClean="0"/>
              <a:t>	In this formulation, soil is treated as a dynamic system. Emphasis is placed on the changes of the properties of the soil as a function of time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Factors of Soil Formation:</a:t>
            </a:r>
            <a:br>
              <a:rPr lang="en-GB" b="1" dirty="0" smtClean="0"/>
            </a:br>
            <a:endParaRPr lang="en-GB" dirty="0"/>
          </a:p>
        </p:txBody>
      </p:sp>
      <p:sp>
        <p:nvSpPr>
          <p:cNvPr id="3" name="Content Placeholder 2"/>
          <p:cNvSpPr>
            <a:spLocks noGrp="1"/>
          </p:cNvSpPr>
          <p:nvPr>
            <p:ph idx="1"/>
          </p:nvPr>
        </p:nvSpPr>
        <p:spPr>
          <a:xfrm>
            <a:off x="0" y="1371600"/>
            <a:ext cx="9144000" cy="5257800"/>
          </a:xfrm>
        </p:spPr>
        <p:txBody>
          <a:bodyPr>
            <a:normAutofit fontScale="77500" lnSpcReduction="20000"/>
          </a:bodyPr>
          <a:lstStyle/>
          <a:p>
            <a:pPr>
              <a:buNone/>
            </a:pPr>
            <a:r>
              <a:rPr lang="en-GB" dirty="0" smtClean="0"/>
              <a:t>	The major factors affecting the formation of soil are relief, parent material, climate, vegetation and other life-forms and time. Besides these, human activities also influence it to a large extent.</a:t>
            </a:r>
          </a:p>
          <a:p>
            <a:pPr>
              <a:buNone/>
            </a:pPr>
            <a:endParaRPr lang="en-GB" dirty="0" smtClean="0"/>
          </a:p>
          <a:p>
            <a:r>
              <a:rPr lang="en-GB" b="1" dirty="0" smtClean="0"/>
              <a:t>Parent Rock:</a:t>
            </a:r>
            <a:r>
              <a:rPr lang="en-GB" dirty="0" smtClean="0"/>
              <a:t> The parent rock determines the colour, texture, permeability, chemical property and mineral content of the soil.</a:t>
            </a:r>
          </a:p>
          <a:p>
            <a:r>
              <a:rPr lang="en-GB" b="1" dirty="0" smtClean="0"/>
              <a:t>Climate:</a:t>
            </a:r>
            <a:r>
              <a:rPr lang="en-GB" dirty="0" smtClean="0"/>
              <a:t> Temperature and rainfall influence the rate of weathering.</a:t>
            </a:r>
          </a:p>
          <a:p>
            <a:r>
              <a:rPr lang="en-GB" b="1" dirty="0" smtClean="0"/>
              <a:t>Relief:</a:t>
            </a:r>
            <a:r>
              <a:rPr lang="en-GB" dirty="0" smtClean="0"/>
              <a:t> Altitude and slope determine the accumulation of soil at a place.</a:t>
            </a:r>
          </a:p>
          <a:p>
            <a:r>
              <a:rPr lang="en-GB" b="1" dirty="0" smtClean="0"/>
              <a:t>Flora, fauna and microorganism:</a:t>
            </a:r>
            <a:r>
              <a:rPr lang="en-GB" dirty="0" smtClean="0"/>
              <a:t> These are the biotic factors which affect the rate of humus formation.</a:t>
            </a:r>
          </a:p>
          <a:p>
            <a:r>
              <a:rPr lang="en-GB" b="1" dirty="0" smtClean="0"/>
              <a:t>Time:</a:t>
            </a:r>
            <a:r>
              <a:rPr lang="en-GB" dirty="0" smtClean="0"/>
              <a:t> Time determines the thickness of soil profile.</a:t>
            </a:r>
          </a:p>
          <a:p>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1211</Words>
  <Application>Microsoft Office PowerPoint</Application>
  <PresentationFormat>On-screen Show (4:3)</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Factors of Soil Formation</vt:lpstr>
      <vt:lpstr>Soil Geography</vt:lpstr>
      <vt:lpstr>Soil</vt:lpstr>
      <vt:lpstr>Soil profile</vt:lpstr>
      <vt:lpstr>Slide 5</vt:lpstr>
      <vt:lpstr>Slide 6</vt:lpstr>
      <vt:lpstr>Soil Formation</vt:lpstr>
      <vt:lpstr>Slide 8</vt:lpstr>
      <vt:lpstr>Factors of Soil Formation: </vt:lpstr>
      <vt:lpstr>Factors affecting the soil formation</vt:lpstr>
      <vt:lpstr>1. Parent Material </vt:lpstr>
      <vt:lpstr>2. Climate </vt:lpstr>
      <vt:lpstr>Slide 13</vt:lpstr>
      <vt:lpstr>3. Biota (Flora, Fauna and Microorganisms): </vt:lpstr>
      <vt:lpstr>Slide 15</vt:lpstr>
      <vt:lpstr>4. Topography (Relief, Altitude and Slope): </vt:lpstr>
      <vt:lpstr>5. Time:</vt:lpstr>
      <vt:lpstr>Slide 18</vt:lpstr>
      <vt:lpstr>Slide 19</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cp:revision>
  <dcterms:created xsi:type="dcterms:W3CDTF">2021-06-22T04:32:31Z</dcterms:created>
  <dcterms:modified xsi:type="dcterms:W3CDTF">2022-08-24T10:14:14Z</dcterms:modified>
</cp:coreProperties>
</file>