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84" r:id="rId6"/>
    <p:sldId id="257" r:id="rId7"/>
    <p:sldId id="268" r:id="rId8"/>
    <p:sldId id="269" r:id="rId9"/>
    <p:sldId id="270" r:id="rId10"/>
    <p:sldId id="258" r:id="rId11"/>
    <p:sldId id="259" r:id="rId12"/>
    <p:sldId id="260" r:id="rId13"/>
    <p:sldId id="262" r:id="rId14"/>
    <p:sldId id="263" r:id="rId15"/>
    <p:sldId id="264" r:id="rId16"/>
    <p:sldId id="265" r:id="rId17"/>
    <p:sldId id="266" r:id="rId18"/>
    <p:sldId id="285" r:id="rId19"/>
    <p:sldId id="271" r:id="rId20"/>
    <p:sldId id="277" r:id="rId21"/>
    <p:sldId id="278" r:id="rId22"/>
    <p:sldId id="272" r:id="rId23"/>
    <p:sldId id="273" r:id="rId24"/>
    <p:sldId id="274" r:id="rId25"/>
    <p:sldId id="279" r:id="rId26"/>
    <p:sldId id="275" r:id="rId27"/>
    <p:sldId id="276" r:id="rId28"/>
    <p:sldId id="280"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3F76DA-C7CE-49F8-917D-F928DCD5B92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F76DA-C7CE-49F8-917D-F928DCD5B92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F76DA-C7CE-49F8-917D-F928DCD5B92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3F76DA-C7CE-49F8-917D-F928DCD5B92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F76DA-C7CE-49F8-917D-F928DCD5B92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3F76DA-C7CE-49F8-917D-F928DCD5B92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3F76DA-C7CE-49F8-917D-F928DCD5B92E}" type="datetimeFigureOut">
              <a:rPr lang="en-US" smtClean="0"/>
              <a:pPr/>
              <a:t>8/24/2022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3F76DA-C7CE-49F8-917D-F928DCD5B92E}" type="datetimeFigureOut">
              <a:rPr lang="en-US" smtClean="0"/>
              <a:pPr/>
              <a:t>8/24/2022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F76DA-C7CE-49F8-917D-F928DCD5B92E}" type="datetimeFigureOut">
              <a:rPr lang="en-US" smtClean="0"/>
              <a:pPr/>
              <a:t>8/24/2022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F76DA-C7CE-49F8-917D-F928DCD5B92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F76DA-C7CE-49F8-917D-F928DCD5B92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FD933-C202-4380-A3EE-2B3F0059401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F76DA-C7CE-49F8-917D-F928DCD5B92E}" type="datetimeFigureOut">
              <a:rPr lang="en-US" smtClean="0"/>
              <a:pPr/>
              <a:t>8/24/2022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FD933-C202-4380-A3EE-2B3F0059401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nserve-energy-future.com/what-are-flora-and-fauna.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nserve-energy-future.com/pros-and-cons-of-solar-energy.ph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F:\College%20Folder\For%20Students\Class%20Materials\Sem%201\Components%20of%20the%20Ecosystem%20-%20YouTube.MP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file:///C:\Users\User\Downloads\ecosystem-vss-150708064728-lva1-app6891.pdf" TargetMode="External"/><Relationship Id="rId2" Type="http://schemas.openxmlformats.org/officeDocument/2006/relationships/hyperlink" Target="https://www.conserve-energy-future.com/what-is-an-ecosystem.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nserve-energy-future.com/ClimateChangeEffects.php" TargetMode="External"/><Relationship Id="rId2" Type="http://schemas.openxmlformats.org/officeDocument/2006/relationships/hyperlink" Target="https://www.conserve-energy-future.com/What-is-earth-day-and-earth-day-activities.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Biogeography, Components of Ecosystem, Trophic Structure, Food Chain and Food Web</a:t>
            </a:r>
            <a:endParaRPr lang="en-GB" dirty="0"/>
          </a:p>
        </p:txBody>
      </p:sp>
      <p:sp>
        <p:nvSpPr>
          <p:cNvPr id="3" name="Subtitle 2"/>
          <p:cNvSpPr>
            <a:spLocks noGrp="1"/>
          </p:cNvSpPr>
          <p:nvPr>
            <p:ph type="subTitle" idx="1"/>
          </p:nvPr>
        </p:nvSpPr>
        <p:spPr>
          <a:xfrm>
            <a:off x="1524000" y="4495800"/>
            <a:ext cx="6400800" cy="1752600"/>
          </a:xfrm>
        </p:spPr>
        <p:txBody>
          <a:bodyPr/>
          <a:lstStyle/>
          <a:p>
            <a:r>
              <a:rPr lang="en-US" dirty="0" smtClean="0"/>
              <a:t>Dr. H. </a:t>
            </a:r>
            <a:r>
              <a:rPr lang="en-US" dirty="0"/>
              <a:t>D</a:t>
            </a:r>
            <a:r>
              <a:rPr lang="en-US" dirty="0" smtClean="0"/>
              <a:t>eb Barma</a:t>
            </a:r>
          </a:p>
          <a:p>
            <a:r>
              <a:rPr lang="en-US" dirty="0" smtClean="0"/>
              <a:t>Asst. Professor</a:t>
            </a:r>
          </a:p>
          <a:p>
            <a:r>
              <a:rPr lang="en-US" dirty="0" smtClean="0"/>
              <a:t>Women’s College, Agartala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The ecosystem relates to the way that all these different organisms live in close proximity to each other and how they interact with each other. For instance, in an ecosystem where there are both rabbits and foxes, these two creatures are in a relationship where the fox eats the rabbit in order to survive. This relationship has a knock-on effect with the other creatures and plants that live in the same or similar areas. For instance, the more rabbits that foxes eat, the more the plants may start to thrive because there are fewer rabbits to eat them.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fontScale="85000" lnSpcReduction="20000"/>
          </a:bodyPr>
          <a:lstStyle/>
          <a:p>
            <a:pPr fontAlgn="base"/>
            <a:r>
              <a:rPr lang="en-GB" dirty="0"/>
              <a:t>Ecosystems can be huge, with many hundreds of different </a:t>
            </a:r>
            <a:r>
              <a:rPr lang="en-GB" dirty="0">
                <a:hlinkClick r:id="rId2"/>
              </a:rPr>
              <a:t>animals and plants</a:t>
            </a:r>
            <a:r>
              <a:rPr lang="en-GB" dirty="0"/>
              <a:t> all living in a delicate balance, or they could be relatively small. In particularly harsh places in the world, such as the North and South Poles, the ecosystems are relatively simple because there are only a few types of creatures that can withstand the freezing temperatures and harsh living conditions.</a:t>
            </a:r>
          </a:p>
          <a:p>
            <a:pPr fontAlgn="base"/>
            <a:r>
              <a:rPr lang="en-GB" dirty="0"/>
              <a:t>Some creatures can be found in multiple different ecosystems all over the world in different relationships with other or similar creatures. Ecosystems also consist of creatures that mutually benefit from each other.</a:t>
            </a:r>
          </a:p>
          <a:p>
            <a:r>
              <a:rPr lang="en-GB" dirty="0"/>
              <a:t>For instance, a popular example is that of the clownfish and the anemone – the clownfish cleans the anemone and keeps it safe from parasites as the anemone stings bigger predators that would otherwise eat clownfish.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Ecosystem Structure</a:t>
            </a:r>
            <a:br>
              <a:rPr lang="en-GB" dirty="0" smtClean="0"/>
            </a:br>
            <a:endParaRPr lang="en-GB" dirty="0"/>
          </a:p>
        </p:txBody>
      </p:sp>
      <p:sp>
        <p:nvSpPr>
          <p:cNvPr id="3" name="Content Placeholder 2"/>
          <p:cNvSpPr>
            <a:spLocks noGrp="1"/>
          </p:cNvSpPr>
          <p:nvPr>
            <p:ph idx="1"/>
          </p:nvPr>
        </p:nvSpPr>
        <p:spPr/>
        <p:txBody>
          <a:bodyPr/>
          <a:lstStyle/>
          <a:p>
            <a:pPr fontAlgn="base"/>
            <a:r>
              <a:rPr lang="en-GB" dirty="0" smtClean="0"/>
              <a:t>Each </a:t>
            </a:r>
            <a:r>
              <a:rPr lang="en-GB" dirty="0"/>
              <a:t>ecosystem has two main </a:t>
            </a:r>
            <a:r>
              <a:rPr lang="en-GB" dirty="0" smtClean="0"/>
              <a:t>components:</a:t>
            </a:r>
          </a:p>
          <a:p>
            <a:pPr fontAlgn="base">
              <a:buNone/>
            </a:pPr>
            <a:r>
              <a:rPr lang="en-GB" b="1" dirty="0" smtClean="0">
                <a:solidFill>
                  <a:srgbClr val="FF0000"/>
                </a:solidFill>
              </a:rPr>
              <a:t>1</a:t>
            </a:r>
            <a:r>
              <a:rPr lang="en-GB" b="1" dirty="0">
                <a:solidFill>
                  <a:srgbClr val="FF0000"/>
                </a:solidFill>
              </a:rPr>
              <a:t>. </a:t>
            </a:r>
            <a:r>
              <a:rPr lang="en-GB" b="1" dirty="0" err="1">
                <a:solidFill>
                  <a:srgbClr val="FF0000"/>
                </a:solidFill>
              </a:rPr>
              <a:t>Abiotic</a:t>
            </a:r>
            <a:r>
              <a:rPr lang="en-GB" b="1" dirty="0">
                <a:solidFill>
                  <a:srgbClr val="FF0000"/>
                </a:solidFill>
              </a:rPr>
              <a:t> Components</a:t>
            </a:r>
          </a:p>
          <a:p>
            <a:pPr fontAlgn="base"/>
            <a:r>
              <a:rPr lang="en-GB" dirty="0"/>
              <a:t>The non-living factors or the physical environment prevailing in an ecosystem form the </a:t>
            </a:r>
            <a:r>
              <a:rPr lang="en-GB" dirty="0" err="1"/>
              <a:t>abiotic</a:t>
            </a:r>
            <a:r>
              <a:rPr lang="en-GB" dirty="0"/>
              <a:t> components. These are Climatic Factors that include rain, temperature, light, wind, humidity etc. and </a:t>
            </a:r>
            <a:r>
              <a:rPr lang="en-GB" dirty="0" err="1"/>
              <a:t>Edaphic</a:t>
            </a:r>
            <a:r>
              <a:rPr lang="en-GB" dirty="0"/>
              <a:t> Factors including soil, pH, topography minerals etc.</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00800"/>
          </a:xfrm>
        </p:spPr>
        <p:txBody>
          <a:bodyPr>
            <a:normAutofit fontScale="85000" lnSpcReduction="10000"/>
          </a:bodyPr>
          <a:lstStyle/>
          <a:p>
            <a:pPr fontAlgn="base">
              <a:buNone/>
            </a:pPr>
            <a:r>
              <a:rPr lang="en-GB" b="1" dirty="0">
                <a:solidFill>
                  <a:srgbClr val="FF0000"/>
                </a:solidFill>
              </a:rPr>
              <a:t>2. Biotic Components</a:t>
            </a:r>
          </a:p>
          <a:p>
            <a:pPr fontAlgn="base"/>
            <a:r>
              <a:rPr lang="en-GB" dirty="0"/>
              <a:t>The living organisms such as plants, animals and micro-organisms (Bacteria and Fungi) that are present in an ecosystem form the biotic components.</a:t>
            </a:r>
          </a:p>
          <a:p>
            <a:pPr fontAlgn="base"/>
            <a:r>
              <a:rPr lang="en-GB" dirty="0"/>
              <a:t>The biotic components can be further grouped into two basic components from the nutrition point of view:</a:t>
            </a:r>
          </a:p>
          <a:p>
            <a:pPr>
              <a:buNone/>
            </a:pPr>
            <a:r>
              <a:rPr lang="en-GB" b="1" dirty="0"/>
              <a:t>(</a:t>
            </a:r>
            <a:r>
              <a:rPr lang="en-GB" b="1" dirty="0" err="1"/>
              <a:t>i</a:t>
            </a:r>
            <a:r>
              <a:rPr lang="en-GB" b="1" dirty="0"/>
              <a:t>) Autotrophic components, </a:t>
            </a:r>
            <a:r>
              <a:rPr lang="en-GB" b="1" dirty="0" smtClean="0"/>
              <a:t>and</a:t>
            </a:r>
          </a:p>
          <a:p>
            <a:r>
              <a:rPr lang="en-GB" dirty="0" smtClean="0"/>
              <a:t>The autotrophic components include all green plants which fix the radiant energy of the sun and manufacture food from inorganic substances.</a:t>
            </a:r>
          </a:p>
          <a:p>
            <a:pPr fontAlgn="base">
              <a:buNone/>
            </a:pPr>
            <a:r>
              <a:rPr lang="en-GB" b="1" dirty="0" smtClean="0"/>
              <a:t>(</a:t>
            </a:r>
            <a:r>
              <a:rPr lang="en-GB" b="1" dirty="0"/>
              <a:t>ii) Heterotrophic components</a:t>
            </a:r>
            <a:endParaRPr lang="en-GB" dirty="0"/>
          </a:p>
          <a:p>
            <a:pPr fontAlgn="base"/>
            <a:r>
              <a:rPr lang="en-GB" dirty="0" smtClean="0"/>
              <a:t>The </a:t>
            </a:r>
            <a:r>
              <a:rPr lang="en-GB" dirty="0"/>
              <a:t>heterotrophic components include non-green plants and all animals which take food from </a:t>
            </a:r>
            <a:r>
              <a:rPr lang="en-GB" dirty="0" err="1"/>
              <a:t>autotrophs</a:t>
            </a:r>
            <a:r>
              <a:rPr lang="en-GB" dirty="0"/>
              <a:t>.</a:t>
            </a:r>
          </a:p>
          <a:p>
            <a:pPr fontAlgn="base"/>
            <a:r>
              <a:rPr lang="en-GB" dirty="0"/>
              <a:t>Therefore biotic components can be described under following heads.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85000" lnSpcReduction="10000"/>
          </a:bodyPr>
          <a:lstStyle/>
          <a:p>
            <a:pPr>
              <a:buNone/>
            </a:pPr>
            <a:r>
              <a:rPr lang="en-GB" b="1" dirty="0"/>
              <a:t>Producers</a:t>
            </a:r>
            <a:r>
              <a:rPr lang="en-GB" dirty="0"/>
              <a:t>: Among biotic components, at a basic functional level, ecosystem generally contains primary producers (plants) capable of harvesting energy from the sun through the process called photosynthesis. This energy then flows </a:t>
            </a:r>
            <a:r>
              <a:rPr lang="en-GB" dirty="0" smtClean="0"/>
              <a:t>through </a:t>
            </a:r>
            <a:r>
              <a:rPr lang="en-GB" dirty="0"/>
              <a:t>the food chain</a:t>
            </a:r>
            <a:r>
              <a:rPr lang="en-GB" dirty="0" smtClean="0"/>
              <a:t>.</a:t>
            </a:r>
          </a:p>
          <a:p>
            <a:pPr fontAlgn="base">
              <a:buNone/>
            </a:pPr>
            <a:r>
              <a:rPr lang="en-GB" b="1" dirty="0"/>
              <a:t>Consumers</a:t>
            </a:r>
            <a:r>
              <a:rPr lang="en-GB" dirty="0"/>
              <a:t>: After producers, next come consumers in the ecosystem. There are different classes or categories of consumers; these consumers feed on the captured energy.</a:t>
            </a:r>
          </a:p>
          <a:p>
            <a:pPr fontAlgn="base">
              <a:buNone/>
            </a:pPr>
            <a:r>
              <a:rPr lang="en-GB" b="1" dirty="0"/>
              <a:t>(a) Consumers of the first order or primary consumers (herbivores):</a:t>
            </a:r>
            <a:r>
              <a:rPr lang="en-GB" dirty="0"/>
              <a:t> herbivorous are animals that are purely dependent for their food on producers or green plants. Insects, rodents, rabbit, deer, cow, buffalo, goat are some of the common herbivores in the terrestrial ecosystem and small crustaceans, </a:t>
            </a:r>
            <a:r>
              <a:rPr lang="en-GB" dirty="0" err="1"/>
              <a:t>mollusks</a:t>
            </a:r>
            <a:r>
              <a:rPr lang="en-GB" dirty="0"/>
              <a:t>, etc. in the aquatic habitat.</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172200"/>
          </a:xfrm>
        </p:spPr>
        <p:txBody>
          <a:bodyPr>
            <a:normAutofit lnSpcReduction="10000"/>
          </a:bodyPr>
          <a:lstStyle/>
          <a:p>
            <a:pPr fontAlgn="base"/>
            <a:r>
              <a:rPr lang="en-GB" b="1" dirty="0"/>
              <a:t>(b) Consumers of the second order or secondary consumers (carnivores):</a:t>
            </a:r>
            <a:r>
              <a:rPr lang="en-GB" dirty="0"/>
              <a:t> These are carnivores and omnivores. Carnivores are flesh-eating animals, and the omnivores are the animals that are adapted to consume herbivores as well as plants as their food. Secondary consumers are sparrow, crow, fox, wolves, dogs, cats, snakes, etc.</a:t>
            </a:r>
          </a:p>
          <a:p>
            <a:pPr fontAlgn="base"/>
            <a:r>
              <a:rPr lang="en-GB" b="1" dirty="0"/>
              <a:t>(c) Consumers of the third order or tertiary consumers:</a:t>
            </a:r>
            <a:r>
              <a:rPr lang="en-GB" dirty="0"/>
              <a:t> These are the top carnivores that prey upon other carnivores, omnivores and herbivores. Lions, tigers, hawk, vulture, etc. are considered as tertiary or top consumers.</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96000"/>
          </a:xfrm>
        </p:spPr>
        <p:txBody>
          <a:bodyPr>
            <a:normAutofit fontScale="92500"/>
          </a:bodyPr>
          <a:lstStyle/>
          <a:p>
            <a:pPr fontAlgn="base"/>
            <a:r>
              <a:rPr lang="en-GB" b="1" dirty="0"/>
              <a:t>(d) Parasites, scavengers and saprobes</a:t>
            </a:r>
            <a:r>
              <a:rPr lang="en-GB" dirty="0"/>
              <a:t> are also included in the consumers that utilize living tissues or dead remains of animals and plants as their food.</a:t>
            </a:r>
          </a:p>
          <a:p>
            <a:pPr fontAlgn="base"/>
            <a:r>
              <a:rPr lang="en-GB" dirty="0"/>
              <a:t>Decomposers: Decomposers work at the bottom of the food chain. Dead tissues and waste products are produced at all levels. Scavengers, </a:t>
            </a:r>
            <a:r>
              <a:rPr lang="en-GB" dirty="0" err="1"/>
              <a:t>detritivores</a:t>
            </a:r>
            <a:r>
              <a:rPr lang="en-GB" dirty="0"/>
              <a:t> (animals that live on the detritus of ecosystems) and decomposers not only feed on this energy but also break organic matter back into its organic constituents. It is the microbes that finish the job of decomposition and produce organic constituents that can again be used by producers.</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r>
              <a:rPr lang="en-GB" dirty="0"/>
              <a:t>The energy that flows through the food chain, i.e., from producers to consumers to decomposers is always inefficient. That means less energy is available at secondary consumers level than at primary producers level. It’s not surprising, but the amount of energy produced from place to place varies a lot due to the amount of </a:t>
            </a:r>
            <a:r>
              <a:rPr lang="en-GB" dirty="0">
                <a:hlinkClick r:id="rId2"/>
              </a:rPr>
              <a:t>solar radiation</a:t>
            </a:r>
            <a:r>
              <a:rPr lang="en-GB" dirty="0"/>
              <a:t> and the availability of nutrients and water.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Trophic structure</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CHAINS </a:t>
            </a:r>
            <a:endParaRPr lang="en-GB"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GB" dirty="0" smtClean="0"/>
              <a:t>Definition “There sequence of eating and being eaten in an ecosystem is known as food chain” (or) “Transfer of food energy from the plants through a series of organisms is known as food chain” When the organisms die, they are all decomposed by microorganism (bacteria and fungi) into nutrients that can again be used by the plants. At each and every transfer, nearly 80-90% of the potential energy gets lost as heat. A food chain always starts with plant life and ends with animal. Herbivores Animal that eat only plants are called herbivores. Carnivores Animals that eat other animals are called carnivores.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Biogeography</a:t>
            </a:r>
            <a:endParaRPr lang="en-GB" dirty="0"/>
          </a:p>
        </p:txBody>
      </p:sp>
      <p:sp>
        <p:nvSpPr>
          <p:cNvPr id="3" name="Content Placeholder 2"/>
          <p:cNvSpPr>
            <a:spLocks noGrp="1"/>
          </p:cNvSpPr>
          <p:nvPr>
            <p:ph idx="1"/>
          </p:nvPr>
        </p:nvSpPr>
        <p:spPr/>
        <p:txBody>
          <a:bodyPr>
            <a:normAutofit lnSpcReduction="10000"/>
          </a:bodyPr>
          <a:lstStyle/>
          <a:p>
            <a:r>
              <a:rPr lang="en-US" dirty="0" smtClean="0"/>
              <a:t>Definition: It is an important branch of Physical Geography . It generally studies the origin , distribution, adaptation and association of plants and animals. These plants and animals are also objects of geography because they help to differentiate the earth’s surface formed by lithosphere, hydrosphere and lower layer of atmosphere. </a:t>
            </a:r>
          </a:p>
          <a:p>
            <a:r>
              <a:rPr lang="en-US" dirty="0" smtClean="0"/>
              <a:t>Branch: </a:t>
            </a:r>
            <a:r>
              <a:rPr lang="en-US" dirty="0" err="1" smtClean="0"/>
              <a:t>Phytogeography</a:t>
            </a:r>
            <a:r>
              <a:rPr lang="en-US" dirty="0" smtClean="0"/>
              <a:t> and Zoogeography.</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657671"/>
            <a:ext cx="8534400" cy="1200329"/>
          </a:xfrm>
          <a:prstGeom prst="rect">
            <a:avLst/>
          </a:prstGeom>
        </p:spPr>
        <p:txBody>
          <a:bodyPr wrap="square">
            <a:spAutoFit/>
          </a:bodyPr>
          <a:lstStyle/>
          <a:p>
            <a:r>
              <a:rPr lang="en-GB" dirty="0" smtClean="0"/>
              <a:t>https://www.google.com/url?sa=i&amp;url=https%3A%2F%2Fwww.expii.com%2Ft%2Ffood-chain-definition-examples-10318&amp;psig=AOvVaw0eKcZn5ogF7fh1qFytZYhz&amp;ust=1616663335220000&amp;source=images&amp;cd=vfe&amp;ved=2ahUKEwi_r-evysjvAhUeIrcAHeneCToQjRx6BAgAEAc</a:t>
            </a:r>
            <a:endParaRPr lang="en-GB" dirty="0"/>
          </a:p>
        </p:txBody>
      </p:sp>
      <p:pic>
        <p:nvPicPr>
          <p:cNvPr id="1026" name="Picture 2" descr="Food Chain — Definition &amp; Examples - Expii"/>
          <p:cNvPicPr>
            <a:picLocks noChangeAspect="1" noChangeArrowheads="1"/>
          </p:cNvPicPr>
          <p:nvPr/>
        </p:nvPicPr>
        <p:blipFill>
          <a:blip r:embed="rId2"/>
          <a:srcRect/>
          <a:stretch>
            <a:fillRect/>
          </a:stretch>
        </p:blipFill>
        <p:spPr bwMode="auto">
          <a:xfrm>
            <a:off x="1676400" y="0"/>
            <a:ext cx="6095999" cy="55467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Food Chain | Food web, Simple food chain, Food chain diagram"/>
          <p:cNvPicPr>
            <a:picLocks noChangeAspect="1" noChangeArrowheads="1"/>
          </p:cNvPicPr>
          <p:nvPr/>
        </p:nvPicPr>
        <p:blipFill>
          <a:blip r:embed="rId2"/>
          <a:srcRect/>
          <a:stretch>
            <a:fillRect/>
          </a:stretch>
        </p:blipFill>
        <p:spPr bwMode="auto">
          <a:xfrm>
            <a:off x="685799" y="0"/>
            <a:ext cx="7715879" cy="5638800"/>
          </a:xfrm>
          <a:prstGeom prst="rect">
            <a:avLst/>
          </a:prstGeom>
          <a:noFill/>
        </p:spPr>
      </p:pic>
      <p:sp>
        <p:nvSpPr>
          <p:cNvPr id="3" name="Rectangle 2"/>
          <p:cNvSpPr/>
          <p:nvPr/>
        </p:nvSpPr>
        <p:spPr>
          <a:xfrm>
            <a:off x="0" y="5715000"/>
            <a:ext cx="8610600" cy="923330"/>
          </a:xfrm>
          <a:prstGeom prst="rect">
            <a:avLst/>
          </a:prstGeom>
        </p:spPr>
        <p:txBody>
          <a:bodyPr wrap="square">
            <a:spAutoFit/>
          </a:bodyPr>
          <a:lstStyle/>
          <a:p>
            <a:r>
              <a:rPr lang="en-GB" dirty="0" smtClean="0"/>
              <a:t>https://www.google.com/url?sa=i&amp;url=https%3A%2F%2Fin.pinterest.com%2Fpin%2F512354895113095563%2F&amp;psig=AOvVaw3IwB40PT3dYgJZnLAj3dzA&amp;ust=1616663341063000&amp;source=images&amp;cd=vfe&amp;ved=2ahUKEwjxgMyyysjvAhWZKbcAHTVQB48QjRx6BAgAEAc</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GB" dirty="0" smtClean="0"/>
              <a:t>Food chain in a pond: Food chain in a forest Tropic Levels (T1,T2, T3, T4, T5) (or) Feeding levels The various steps through which food energy passes in an ecosystem is called as tropic levels. The tropic levels are arranged in the following way as Where , The green plants or producers represent first tropic level T1, The herbivores or primary consumers represent second tropic level T2. The carnivores or secondary consumers represent third tropic level T3. The tertiary consumers are fourth tropic level T4. Finally decomposers represent last tropic level T5</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food chain </a:t>
            </a:r>
            <a:endParaRPr lang="en-GB"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GB" dirty="0" smtClean="0"/>
              <a:t>Food chains are classified into two main types:</a:t>
            </a:r>
          </a:p>
          <a:p>
            <a:r>
              <a:rPr lang="en-GB" dirty="0" smtClean="0"/>
              <a:t>1. Grazing food chain,</a:t>
            </a:r>
          </a:p>
          <a:p>
            <a:r>
              <a:rPr lang="en-GB" dirty="0" smtClean="0"/>
              <a:t>2. Detritus food chain</a:t>
            </a:r>
          </a:p>
          <a:p>
            <a:r>
              <a:rPr lang="en-GB" dirty="0" smtClean="0"/>
              <a:t> </a:t>
            </a:r>
            <a:r>
              <a:rPr lang="en-GB" dirty="0" smtClean="0">
                <a:solidFill>
                  <a:srgbClr val="FF0000"/>
                </a:solidFill>
              </a:rPr>
              <a:t>1.Grazing food chain:</a:t>
            </a:r>
          </a:p>
          <a:p>
            <a:r>
              <a:rPr lang="en-GB" dirty="0" smtClean="0"/>
              <a:t>Found in Grassland ecosystems and pond ecosystems. Grazing food chain starts with green plants (primary procedures) and goes to decomposer food chain or detritus food chain through herbivores and carnivores.</a:t>
            </a:r>
          </a:p>
          <a:p>
            <a:r>
              <a:rPr lang="en-GB" dirty="0" smtClean="0"/>
              <a:t> </a:t>
            </a:r>
            <a:r>
              <a:rPr lang="en-GB" dirty="0" smtClean="0">
                <a:solidFill>
                  <a:srgbClr val="FF0000"/>
                </a:solidFill>
              </a:rPr>
              <a:t>2.Detritus food chain: </a:t>
            </a:r>
            <a:r>
              <a:rPr lang="en-GB" dirty="0" smtClean="0"/>
              <a:t>Found in Grassland ecosystems and forest ecosystems. Detritus food chain starts with dead organic matter (plants and animals) and goes to decomposer food chain through herbivores and carnivores.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WEB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Definition: The interlocking pattern of various food chains in an ecosystem is known as food web. In a food web many food chains are interconnected, where different types of organisms are connected at different tropic levels, so that there is a number of opportunities of eating and being eaten at each tropic level.</a:t>
            </a:r>
          </a:p>
          <a:p>
            <a:r>
              <a:rPr lang="en-GB" dirty="0" smtClean="0"/>
              <a:t>Example Grass may be eaten by insects, rats, deer's, etc., these may be eaten by carnivores (snake, tiger). Thus there is a interlocking of various food chains called food webs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Food Chains and Food Webs | Examples of Food Chains and Food Webs"/>
          <p:cNvPicPr>
            <a:picLocks noChangeAspect="1" noChangeArrowheads="1"/>
          </p:cNvPicPr>
          <p:nvPr/>
        </p:nvPicPr>
        <p:blipFill>
          <a:blip r:embed="rId2"/>
          <a:srcRect/>
          <a:stretch>
            <a:fillRect/>
          </a:stretch>
        </p:blipFill>
        <p:spPr bwMode="auto">
          <a:xfrm>
            <a:off x="609600" y="0"/>
            <a:ext cx="7620000" cy="6172201"/>
          </a:xfrm>
          <a:prstGeom prst="rect">
            <a:avLst/>
          </a:prstGeom>
          <a:noFill/>
        </p:spPr>
      </p:pic>
      <p:sp>
        <p:nvSpPr>
          <p:cNvPr id="3" name="Rectangle 2"/>
          <p:cNvSpPr/>
          <p:nvPr/>
        </p:nvSpPr>
        <p:spPr>
          <a:xfrm>
            <a:off x="152400" y="6211669"/>
            <a:ext cx="8991600" cy="646331"/>
          </a:xfrm>
          <a:prstGeom prst="rect">
            <a:avLst/>
          </a:prstGeom>
        </p:spPr>
        <p:txBody>
          <a:bodyPr wrap="square">
            <a:spAutoFit/>
          </a:bodyPr>
          <a:lstStyle/>
          <a:p>
            <a:r>
              <a:rPr lang="en-GB" sz="1200" dirty="0" smtClean="0"/>
              <a:t>https://www.google.com/url?sa=i&amp;url=https%3A%2F%2Fk8schoollessons.com%2Ffood-chains-food-webs%2F&amp;psig=AOvVaw3Cd1Yxwm0TckL4UEsUxbCV&amp;ust=1616663329242000&amp;source=images&amp;cd=vfe&amp;ved=2ahUKEwiruPqsysjvAhXP_3MBHRZFBdQQjRx6BAgAEAc</a:t>
            </a:r>
            <a:endParaRPr lang="en-GB"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Difference between food chains and food web In a linear food chains if one species gets affected (or) becomes extinct, then the species in the subsequent tropic levels are also affected. But, in a food web, if one species gets affected, it doest not affect other tropic levels so seriously. There are number of options available at each tropic level.</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Significance of food chains and food webs </a:t>
            </a:r>
            <a:endParaRPr lang="en-GB"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GB" dirty="0" smtClean="0"/>
              <a:t>1. Food chains and food webs play a very important role in the ecosystem. Energy flow and nutrient </a:t>
            </a:r>
          </a:p>
          <a:p>
            <a:r>
              <a:rPr lang="en-GB" dirty="0" smtClean="0"/>
              <a:t>2. cycling takes place through them.</a:t>
            </a:r>
          </a:p>
          <a:p>
            <a:r>
              <a:rPr lang="en-GB" dirty="0" smtClean="0"/>
              <a:t>3. They maintain and regulate the population size of different tropic levels, and thus help in maintaining ecological balance.</a:t>
            </a:r>
          </a:p>
          <a:p>
            <a:r>
              <a:rPr lang="en-GB" dirty="0" smtClean="0"/>
              <a:t>4. They have the property of bio-magnification. The non – biodegradable materials keep on passing from one tropic level to another. At each successive tropic level, the concentration keep on increasing. This process is known as bio-magnification.</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onents of the Ecosystem - YouTube.MP4">
            <a:hlinkClick r:id="" action="ppaction://media"/>
          </p:cNvPr>
          <p:cNvPicPr>
            <a:picLocks noRot="1" noChangeAspect="1"/>
          </p:cNvPicPr>
          <p:nvPr>
            <a:videoFile r:link="rId1"/>
          </p:nvPr>
        </p:nvPicPr>
        <p:blipFill>
          <a:blip r:embed="rId3"/>
          <a:stretch>
            <a:fillRect/>
          </a:stretch>
        </p:blipFill>
        <p:spPr>
          <a:xfrm>
            <a:off x="533400" y="400050"/>
            <a:ext cx="8204200" cy="6153150"/>
          </a:xfrm>
          <a:prstGeom prst="rect">
            <a:avLst/>
          </a:prstGeom>
        </p:spPr>
      </p:pic>
      <p:sp>
        <p:nvSpPr>
          <p:cNvPr id="3" name="TextBox 2"/>
          <p:cNvSpPr txBox="1"/>
          <p:nvPr/>
        </p:nvSpPr>
        <p:spPr>
          <a:xfrm>
            <a:off x="914400" y="0"/>
            <a:ext cx="790601" cy="369332"/>
          </a:xfrm>
          <a:prstGeom prst="rect">
            <a:avLst/>
          </a:prstGeom>
          <a:noFill/>
        </p:spPr>
        <p:txBody>
          <a:bodyPr wrap="none" rtlCol="0">
            <a:spAutoFit/>
          </a:bodyPr>
          <a:lstStyle/>
          <a:p>
            <a:r>
              <a:rPr lang="en-US" dirty="0" smtClean="0"/>
              <a:t>Video:</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GB" dirty="0"/>
          </a:p>
        </p:txBody>
      </p:sp>
      <p:sp>
        <p:nvSpPr>
          <p:cNvPr id="3" name="Content Placeholder 2"/>
          <p:cNvSpPr>
            <a:spLocks noGrp="1"/>
          </p:cNvSpPr>
          <p:nvPr>
            <p:ph idx="1"/>
          </p:nvPr>
        </p:nvSpPr>
        <p:spPr/>
        <p:txBody>
          <a:bodyPr/>
          <a:lstStyle/>
          <a:p>
            <a:r>
              <a:rPr lang="en-GB" dirty="0" smtClean="0">
                <a:hlinkClick r:id="rId2"/>
              </a:rPr>
              <a:t>https://www.conserve-energy-future.com/what-is-an-ecosystem.php</a:t>
            </a:r>
            <a:endParaRPr lang="en-GB" dirty="0" smtClean="0"/>
          </a:p>
          <a:p>
            <a:r>
              <a:rPr lang="en-GB" dirty="0" smtClean="0">
                <a:hlinkClick r:id="rId3" action="ppaction://hlinkfile"/>
              </a:rPr>
              <a:t>file:///C:/Users/User/Downloads/ecosystem-vss-150708064728-lva1-app6891.pdf</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Ecosystem</a:t>
            </a:r>
            <a:endParaRPr lang="en-GB" dirty="0"/>
          </a:p>
        </p:txBody>
      </p:sp>
      <p:sp>
        <p:nvSpPr>
          <p:cNvPr id="3" name="Content Placeholder 2"/>
          <p:cNvSpPr>
            <a:spLocks noGrp="1"/>
          </p:cNvSpPr>
          <p:nvPr>
            <p:ph idx="1"/>
          </p:nvPr>
        </p:nvSpPr>
        <p:spPr/>
        <p:txBody>
          <a:bodyPr>
            <a:normAutofit fontScale="77500" lnSpcReduction="20000"/>
          </a:bodyPr>
          <a:lstStyle/>
          <a:p>
            <a:pPr fontAlgn="base"/>
            <a:r>
              <a:rPr lang="en-GB" dirty="0"/>
              <a:t>The term ecosystem was coined in 1935 by the Oxford ecologist </a:t>
            </a:r>
            <a:r>
              <a:rPr lang="en-GB" dirty="0" smtClean="0"/>
              <a:t>Arthur G. </a:t>
            </a:r>
            <a:r>
              <a:rPr lang="en-GB" dirty="0" err="1"/>
              <a:t>Tansley</a:t>
            </a:r>
            <a:r>
              <a:rPr lang="en-GB" dirty="0"/>
              <a:t> to encompass the interactions among biotic and </a:t>
            </a:r>
            <a:r>
              <a:rPr lang="en-GB" dirty="0" err="1"/>
              <a:t>abiotic</a:t>
            </a:r>
            <a:r>
              <a:rPr lang="en-GB" dirty="0"/>
              <a:t> components of the environment at a given site. The living and non-living components of an ecosystem are known as biotic and </a:t>
            </a:r>
            <a:r>
              <a:rPr lang="en-GB" dirty="0" err="1"/>
              <a:t>abiotic</a:t>
            </a:r>
            <a:r>
              <a:rPr lang="en-GB" dirty="0"/>
              <a:t> components, respectively.</a:t>
            </a:r>
          </a:p>
          <a:p>
            <a:pPr fontAlgn="base"/>
            <a:r>
              <a:rPr lang="en-GB" dirty="0"/>
              <a:t>Ecosystem was defined in its presently accepted form by Eugene </a:t>
            </a:r>
            <a:r>
              <a:rPr lang="en-GB" dirty="0" err="1"/>
              <a:t>Odum</a:t>
            </a:r>
            <a:r>
              <a:rPr lang="en-GB" dirty="0"/>
              <a:t> as, “an unit that includes all the organisms, i.e., the community in a given area interacting with the physical environment so that a flow of energy leads to clearly defined </a:t>
            </a:r>
            <a:r>
              <a:rPr lang="en-GB" dirty="0" err="1"/>
              <a:t>trophic</a:t>
            </a:r>
            <a:r>
              <a:rPr lang="en-GB" dirty="0"/>
              <a:t> structure, biotic diversity and material cycles, i.e., exchange of materials between living and non-living, within the system”.</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lstStyle/>
          <a:p>
            <a:r>
              <a:rPr lang="en-US" dirty="0" smtClean="0"/>
              <a:t>Concept is much older than the term itself.</a:t>
            </a:r>
          </a:p>
          <a:p>
            <a:r>
              <a:rPr lang="en-US" dirty="0" smtClean="0"/>
              <a:t>Parallel terms, used by bio-scientist, such as </a:t>
            </a:r>
            <a:r>
              <a:rPr lang="en-US" i="1" dirty="0" err="1" smtClean="0"/>
              <a:t>biocoenosis</a:t>
            </a:r>
            <a:r>
              <a:rPr lang="en-US" dirty="0"/>
              <a:t> </a:t>
            </a:r>
            <a:r>
              <a:rPr lang="en-US" dirty="0" smtClean="0"/>
              <a:t>(</a:t>
            </a:r>
            <a:r>
              <a:rPr lang="en-US" dirty="0" err="1" smtClean="0"/>
              <a:t>Mobius</a:t>
            </a:r>
            <a:r>
              <a:rPr lang="en-US" dirty="0" smtClean="0"/>
              <a:t>, 1877),</a:t>
            </a:r>
            <a:r>
              <a:rPr lang="en-US" i="1" dirty="0" smtClean="0"/>
              <a:t> microcosm </a:t>
            </a:r>
            <a:r>
              <a:rPr lang="en-US" dirty="0" smtClean="0"/>
              <a:t>(Forbes, 1887), </a:t>
            </a:r>
            <a:r>
              <a:rPr lang="en-US" i="1" dirty="0" err="1" smtClean="0"/>
              <a:t>holocoen</a:t>
            </a:r>
            <a:r>
              <a:rPr lang="en-US" dirty="0" smtClean="0"/>
              <a:t> (</a:t>
            </a:r>
            <a:r>
              <a:rPr lang="en-US" dirty="0" err="1" smtClean="0"/>
              <a:t>Friederichs</a:t>
            </a:r>
            <a:r>
              <a:rPr lang="en-US" dirty="0" smtClean="0"/>
              <a:t>, 1930), </a:t>
            </a:r>
            <a:r>
              <a:rPr lang="en-US" i="1" dirty="0" err="1" smtClean="0"/>
              <a:t>biosystem</a:t>
            </a:r>
            <a:r>
              <a:rPr lang="en-US" dirty="0" smtClean="0"/>
              <a:t> (Thienemann,1939), </a:t>
            </a:r>
            <a:r>
              <a:rPr lang="en-US" i="1" dirty="0" err="1" smtClean="0"/>
              <a:t>geobiocoenosis</a:t>
            </a:r>
            <a:r>
              <a:rPr lang="en-US" dirty="0" smtClean="0"/>
              <a:t> (</a:t>
            </a:r>
            <a:r>
              <a:rPr lang="en-US" dirty="0" err="1" smtClean="0"/>
              <a:t>Sukachev</a:t>
            </a:r>
            <a:r>
              <a:rPr lang="en-US" dirty="0" smtClean="0"/>
              <a:t>, 1944), </a:t>
            </a:r>
            <a:r>
              <a:rPr lang="en-US" i="1" dirty="0" smtClean="0"/>
              <a:t>ecosphere</a:t>
            </a:r>
            <a:r>
              <a:rPr lang="en-US" dirty="0" smtClean="0"/>
              <a:t> (Cole, 1958), etc.</a:t>
            </a:r>
          </a:p>
          <a:p>
            <a:r>
              <a:rPr lang="en-US" dirty="0" smtClean="0"/>
              <a:t>However the term ecosystem now accepted and most preferred, where, ‘eco’ implies environment, and ‘system’ means independent, interacting complex.</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According to </a:t>
            </a:r>
            <a:r>
              <a:rPr lang="en-US" dirty="0" err="1" smtClean="0"/>
              <a:t>Monkhouse</a:t>
            </a:r>
            <a:r>
              <a:rPr lang="en-US" dirty="0" smtClean="0"/>
              <a:t> and Small, ecosystem is  </a:t>
            </a:r>
            <a:r>
              <a:rPr lang="en-US" dirty="0" smtClean="0">
                <a:solidFill>
                  <a:srgbClr val="FF0000"/>
                </a:solidFill>
              </a:rPr>
              <a:t>‘an organic community of plants and animals viewed within its physical environment or habitat’.</a:t>
            </a:r>
          </a:p>
          <a:p>
            <a:r>
              <a:rPr lang="en-US" dirty="0" smtClean="0">
                <a:solidFill>
                  <a:srgbClr val="FF0000"/>
                </a:solidFill>
              </a:rPr>
              <a:t>‘The total assemblage of components entering into the interactions of group of organism’</a:t>
            </a:r>
            <a:r>
              <a:rPr lang="en-US" dirty="0" smtClean="0">
                <a:solidFill>
                  <a:srgbClr val="0070C0"/>
                </a:solidFill>
              </a:rPr>
              <a:t>- </a:t>
            </a:r>
            <a:r>
              <a:rPr lang="en-US" dirty="0" err="1" smtClean="0"/>
              <a:t>Strahler</a:t>
            </a:r>
            <a:r>
              <a:rPr lang="en-US" dirty="0" smtClean="0"/>
              <a:t>. He further elaborated that </a:t>
            </a:r>
            <a:r>
              <a:rPr lang="en-US" dirty="0" smtClean="0">
                <a:solidFill>
                  <a:srgbClr val="FF0000"/>
                </a:solidFill>
              </a:rPr>
              <a:t>‘to the geographer, ecosystem are the part of the physical composition of this life layer’.</a:t>
            </a:r>
          </a:p>
          <a:p>
            <a:pPr>
              <a:buNone/>
            </a:pPr>
            <a:endParaRPr lang="en-US"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an Ecosystem?</a:t>
            </a:r>
            <a:br>
              <a:rPr lang="en-GB" dirty="0" smtClean="0"/>
            </a:br>
            <a:endParaRPr lang="en-GB" dirty="0"/>
          </a:p>
        </p:txBody>
      </p:sp>
      <p:sp>
        <p:nvSpPr>
          <p:cNvPr id="3" name="Content Placeholder 2"/>
          <p:cNvSpPr>
            <a:spLocks noGrp="1"/>
          </p:cNvSpPr>
          <p:nvPr>
            <p:ph idx="1"/>
          </p:nvPr>
        </p:nvSpPr>
        <p:spPr/>
        <p:txBody>
          <a:bodyPr/>
          <a:lstStyle/>
          <a:p>
            <a:pPr fontAlgn="base"/>
            <a:r>
              <a:rPr lang="en-GB" dirty="0" smtClean="0"/>
              <a:t>An </a:t>
            </a:r>
            <a:r>
              <a:rPr lang="en-GB" dirty="0"/>
              <a:t>ecosystem, a term very often used in biology, is a community of plants and animals interacting with each other in a given area, and also with their non-living environments. The non-living environments include weather, </a:t>
            </a:r>
            <a:r>
              <a:rPr lang="en-GB" dirty="0">
                <a:hlinkClick r:id="rId2"/>
              </a:rPr>
              <a:t>earth</a:t>
            </a:r>
            <a:r>
              <a:rPr lang="en-GB" dirty="0"/>
              <a:t>, sun, soil, </a:t>
            </a:r>
            <a:r>
              <a:rPr lang="en-GB" dirty="0">
                <a:hlinkClick r:id="rId3"/>
              </a:rPr>
              <a:t>climate </a:t>
            </a:r>
            <a:r>
              <a:rPr lang="en-GB" dirty="0"/>
              <a:t>and atmosphere.</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GB" dirty="0" smtClean="0"/>
              <a:t>Ecosystem is the basic functional unit of ecology. The term ecosystem is coined form a Greek word meaning study of home.</a:t>
            </a:r>
          </a:p>
          <a:p>
            <a:r>
              <a:rPr lang="en-GB" dirty="0" smtClean="0"/>
              <a:t> Definition: A group of organisms interacting among themselves and with environment is known as ecosystem. Thus an ecosystem is a community of different species interacting with one another and with their non living environment and one another and with their non- living environment exchanging energy and matter.</a:t>
            </a:r>
          </a:p>
          <a:p>
            <a:r>
              <a:rPr lang="en-GB" dirty="0" smtClean="0"/>
              <a:t> Example: Animals cannot synthesis their food directly but depend on the plants either directly or indirectly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TYPES OF ECOSYSTEM- </a:t>
            </a:r>
            <a:endParaRPr lang="en-GB" dirty="0"/>
          </a:p>
        </p:txBody>
      </p:sp>
      <p:sp>
        <p:nvSpPr>
          <p:cNvPr id="3" name="Content Placeholder 2"/>
          <p:cNvSpPr>
            <a:spLocks noGrp="1"/>
          </p:cNvSpPr>
          <p:nvPr>
            <p:ph idx="1"/>
          </p:nvPr>
        </p:nvSpPr>
        <p:spPr>
          <a:xfrm>
            <a:off x="457200" y="990600"/>
            <a:ext cx="8686800" cy="5638800"/>
          </a:xfrm>
        </p:spPr>
        <p:txBody>
          <a:bodyPr>
            <a:normAutofit fontScale="92500" lnSpcReduction="20000"/>
          </a:bodyPr>
          <a:lstStyle/>
          <a:p>
            <a:r>
              <a:rPr lang="en-GB" dirty="0" smtClean="0"/>
              <a:t>Natural ecosystem: Natural ecosystems operate themselves under natural conditions. Based on habitat types, it can be further classified into three types. </a:t>
            </a:r>
          </a:p>
          <a:p>
            <a:r>
              <a:rPr lang="en-GB" dirty="0" smtClean="0"/>
              <a:t>1. Terrestrial ecosystem This ecosystem is related to land. Example Grassland ecosystem, forest ecosystem, desert ecosystem, etc., </a:t>
            </a:r>
          </a:p>
          <a:p>
            <a:r>
              <a:rPr lang="en-GB" dirty="0" smtClean="0"/>
              <a:t>2. Aquatic ecosystem This ecosystem is related to water. It is further sub classified into two types based on salt content. </a:t>
            </a:r>
          </a:p>
          <a:p>
            <a:r>
              <a:rPr lang="en-GB" dirty="0" smtClean="0"/>
              <a:t>•Fresh water ecosystem (</a:t>
            </a:r>
            <a:r>
              <a:rPr lang="en-GB" dirty="0" err="1" smtClean="0"/>
              <a:t>i</a:t>
            </a:r>
            <a:r>
              <a:rPr lang="en-GB" dirty="0" smtClean="0"/>
              <a:t>)Running water ecosystems. Examples Rivers, Streams (b) Standing water ecosystems Examples Pond, lake </a:t>
            </a:r>
          </a:p>
          <a:p>
            <a:r>
              <a:rPr lang="en-GB" dirty="0" smtClean="0"/>
              <a:t>(ii) Marine ecosystem Example : Seas and sea shores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Man – made (or) Artificial ecosystems: Artificial ecosystem is operated (or) maintained by man himself. Example Croplands, gardens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1650</Words>
  <Application>Microsoft Office PowerPoint</Application>
  <PresentationFormat>On-screen Show (4:3)</PresentationFormat>
  <Paragraphs>78</Paragraphs>
  <Slides>29</Slides>
  <Notes>0</Notes>
  <HiddenSlides>0</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Biogeography, Components of Ecosystem, Trophic Structure, Food Chain and Food Web</vt:lpstr>
      <vt:lpstr>Biogeography</vt:lpstr>
      <vt:lpstr>Concepts of Ecosystem</vt:lpstr>
      <vt:lpstr>Slide 4</vt:lpstr>
      <vt:lpstr>Slide 5</vt:lpstr>
      <vt:lpstr>What is an Ecosystem? </vt:lpstr>
      <vt:lpstr>Slide 7</vt:lpstr>
      <vt:lpstr>TYPES OF ECOSYSTEM- </vt:lpstr>
      <vt:lpstr>Slide 9</vt:lpstr>
      <vt:lpstr>Slide 10</vt:lpstr>
      <vt:lpstr>Slide 11</vt:lpstr>
      <vt:lpstr>Ecosystem Structure </vt:lpstr>
      <vt:lpstr>Slide 13</vt:lpstr>
      <vt:lpstr>Slide 14</vt:lpstr>
      <vt:lpstr>Slide 15</vt:lpstr>
      <vt:lpstr>Slide 16</vt:lpstr>
      <vt:lpstr>Slide 17</vt:lpstr>
      <vt:lpstr>Trophic structure</vt:lpstr>
      <vt:lpstr>FOOD CHAINS </vt:lpstr>
      <vt:lpstr>Slide 20</vt:lpstr>
      <vt:lpstr>Slide 21</vt:lpstr>
      <vt:lpstr>Slide 22</vt:lpstr>
      <vt:lpstr>Types of food chain </vt:lpstr>
      <vt:lpstr>FOOD WEB </vt:lpstr>
      <vt:lpstr>Slide 25</vt:lpstr>
      <vt:lpstr>Slide 26</vt:lpstr>
      <vt:lpstr>Significance of food chains and food webs </vt:lpstr>
      <vt:lpstr>Slide 28</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cp:revision>
  <dcterms:created xsi:type="dcterms:W3CDTF">2021-03-24T08:09:22Z</dcterms:created>
  <dcterms:modified xsi:type="dcterms:W3CDTF">2022-08-24T10:03:05Z</dcterms:modified>
</cp:coreProperties>
</file>