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2"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p:scale>
          <a:sx n="75" d="100"/>
          <a:sy n="75" d="100"/>
        </p:scale>
        <p:origin x="883" y="58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64299D-EEA4-4DDC-B04E-ECE40D907FDD}" type="datetimeFigureOut">
              <a:rPr lang="en-IN" smtClean="0"/>
              <a:t>28-08-2022</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7BECCF55-80C8-4F29-8BD0-459147E37757}" type="slidenum">
              <a:rPr lang="en-IN" smtClean="0"/>
              <a:t>‹#›</a:t>
            </a:fld>
            <a:endParaRPr lang="en-IN" dirty="0"/>
          </a:p>
        </p:txBody>
      </p:sp>
    </p:spTree>
    <p:extLst>
      <p:ext uri="{BB962C8B-B14F-4D97-AF65-F5344CB8AC3E}">
        <p14:creationId xmlns:p14="http://schemas.microsoft.com/office/powerpoint/2010/main" val="1224598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64299D-EEA4-4DDC-B04E-ECE40D907FDD}" type="datetimeFigureOut">
              <a:rPr lang="en-IN" smtClean="0"/>
              <a:t>28-08-2022</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7BECCF55-80C8-4F29-8BD0-459147E37757}" type="slidenum">
              <a:rPr lang="en-IN" smtClean="0"/>
              <a:t>‹#›</a:t>
            </a:fld>
            <a:endParaRPr lang="en-IN" dirty="0"/>
          </a:p>
        </p:txBody>
      </p:sp>
    </p:spTree>
    <p:extLst>
      <p:ext uri="{BB962C8B-B14F-4D97-AF65-F5344CB8AC3E}">
        <p14:creationId xmlns:p14="http://schemas.microsoft.com/office/powerpoint/2010/main" val="1658935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F764299D-EEA4-4DDC-B04E-ECE40D907FDD}" type="datetimeFigureOut">
              <a:rPr lang="en-IN" smtClean="0"/>
              <a:t>28-08-2022</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7BECCF55-80C8-4F29-8BD0-459147E37757}" type="slidenum">
              <a:rPr lang="en-IN" smtClean="0"/>
              <a:t>‹#›</a:t>
            </a:fld>
            <a:endParaRPr lang="en-IN" dirty="0"/>
          </a:p>
        </p:txBody>
      </p:sp>
    </p:spTree>
    <p:extLst>
      <p:ext uri="{BB962C8B-B14F-4D97-AF65-F5344CB8AC3E}">
        <p14:creationId xmlns:p14="http://schemas.microsoft.com/office/powerpoint/2010/main" val="5992262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F764299D-EEA4-4DDC-B04E-ECE40D907FDD}" type="datetimeFigureOut">
              <a:rPr lang="en-IN" smtClean="0"/>
              <a:t>28-08-2022</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7BECCF55-80C8-4F29-8BD0-459147E37757}" type="slidenum">
              <a:rPr lang="en-IN" smtClean="0"/>
              <a:t>‹#›</a:t>
            </a:fld>
            <a:endParaRPr lang="en-IN"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871705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64299D-EEA4-4DDC-B04E-ECE40D907FDD}" type="datetimeFigureOut">
              <a:rPr lang="en-IN" smtClean="0"/>
              <a:t>28-08-2022</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7BECCF55-80C8-4F29-8BD0-459147E37757}" type="slidenum">
              <a:rPr lang="en-IN" smtClean="0"/>
              <a:t>‹#›</a:t>
            </a:fld>
            <a:endParaRPr lang="en-IN" dirty="0"/>
          </a:p>
        </p:txBody>
      </p:sp>
    </p:spTree>
    <p:extLst>
      <p:ext uri="{BB962C8B-B14F-4D97-AF65-F5344CB8AC3E}">
        <p14:creationId xmlns:p14="http://schemas.microsoft.com/office/powerpoint/2010/main" val="5962676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764299D-EEA4-4DDC-B04E-ECE40D907FDD}" type="datetimeFigureOut">
              <a:rPr lang="en-IN" smtClean="0"/>
              <a:t>28-08-2022</a:t>
            </a:fld>
            <a:endParaRPr lang="en-IN" dirty="0"/>
          </a:p>
        </p:txBody>
      </p:sp>
      <p:sp>
        <p:nvSpPr>
          <p:cNvPr id="4"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7BECCF55-80C8-4F29-8BD0-459147E37757}" type="slidenum">
              <a:rPr lang="en-IN" smtClean="0"/>
              <a:t>‹#›</a:t>
            </a:fld>
            <a:endParaRPr lang="en-IN" dirty="0"/>
          </a:p>
        </p:txBody>
      </p:sp>
    </p:spTree>
    <p:extLst>
      <p:ext uri="{BB962C8B-B14F-4D97-AF65-F5344CB8AC3E}">
        <p14:creationId xmlns:p14="http://schemas.microsoft.com/office/powerpoint/2010/main" val="19463060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764299D-EEA4-4DDC-B04E-ECE40D907FDD}" type="datetimeFigureOut">
              <a:rPr lang="en-IN" smtClean="0"/>
              <a:t>28-08-2022</a:t>
            </a:fld>
            <a:endParaRPr lang="en-IN" dirty="0"/>
          </a:p>
        </p:txBody>
      </p:sp>
      <p:sp>
        <p:nvSpPr>
          <p:cNvPr id="4"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7BECCF55-80C8-4F29-8BD0-459147E37757}" type="slidenum">
              <a:rPr lang="en-IN" smtClean="0"/>
              <a:t>‹#›</a:t>
            </a:fld>
            <a:endParaRPr lang="en-IN" dirty="0"/>
          </a:p>
        </p:txBody>
      </p:sp>
    </p:spTree>
    <p:extLst>
      <p:ext uri="{BB962C8B-B14F-4D97-AF65-F5344CB8AC3E}">
        <p14:creationId xmlns:p14="http://schemas.microsoft.com/office/powerpoint/2010/main" val="27683896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64299D-EEA4-4DDC-B04E-ECE40D907FDD}" type="datetimeFigureOut">
              <a:rPr lang="en-IN" smtClean="0"/>
              <a:t>28-08-2022</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7BECCF55-80C8-4F29-8BD0-459147E37757}" type="slidenum">
              <a:rPr lang="en-IN" smtClean="0"/>
              <a:t>‹#›</a:t>
            </a:fld>
            <a:endParaRPr lang="en-IN" dirty="0"/>
          </a:p>
        </p:txBody>
      </p:sp>
    </p:spTree>
    <p:extLst>
      <p:ext uri="{BB962C8B-B14F-4D97-AF65-F5344CB8AC3E}">
        <p14:creationId xmlns:p14="http://schemas.microsoft.com/office/powerpoint/2010/main" val="24572633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64299D-EEA4-4DDC-B04E-ECE40D907FDD}" type="datetimeFigureOut">
              <a:rPr lang="en-IN" smtClean="0"/>
              <a:t>28-08-2022</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7BECCF55-80C8-4F29-8BD0-459147E37757}" type="slidenum">
              <a:rPr lang="en-IN" smtClean="0"/>
              <a:t>‹#›</a:t>
            </a:fld>
            <a:endParaRPr lang="en-IN" dirty="0"/>
          </a:p>
        </p:txBody>
      </p:sp>
    </p:spTree>
    <p:extLst>
      <p:ext uri="{BB962C8B-B14F-4D97-AF65-F5344CB8AC3E}">
        <p14:creationId xmlns:p14="http://schemas.microsoft.com/office/powerpoint/2010/main" val="543233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F764299D-EEA4-4DDC-B04E-ECE40D907FDD}" type="datetimeFigureOut">
              <a:rPr lang="en-IN" smtClean="0"/>
              <a:t>28-08-2022</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7BECCF55-80C8-4F29-8BD0-459147E37757}" type="slidenum">
              <a:rPr lang="en-IN" smtClean="0"/>
              <a:t>‹#›</a:t>
            </a:fld>
            <a:endParaRPr lang="en-IN" dirty="0"/>
          </a:p>
        </p:txBody>
      </p:sp>
    </p:spTree>
    <p:extLst>
      <p:ext uri="{BB962C8B-B14F-4D97-AF65-F5344CB8AC3E}">
        <p14:creationId xmlns:p14="http://schemas.microsoft.com/office/powerpoint/2010/main" val="619032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64299D-EEA4-4DDC-B04E-ECE40D907FDD}" type="datetimeFigureOut">
              <a:rPr lang="en-IN" smtClean="0"/>
              <a:t>28-08-2022</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7BECCF55-80C8-4F29-8BD0-459147E37757}" type="slidenum">
              <a:rPr lang="en-IN" smtClean="0"/>
              <a:t>‹#›</a:t>
            </a:fld>
            <a:endParaRPr lang="en-IN" dirty="0"/>
          </a:p>
        </p:txBody>
      </p:sp>
    </p:spTree>
    <p:extLst>
      <p:ext uri="{BB962C8B-B14F-4D97-AF65-F5344CB8AC3E}">
        <p14:creationId xmlns:p14="http://schemas.microsoft.com/office/powerpoint/2010/main" val="448590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64299D-EEA4-4DDC-B04E-ECE40D907FDD}" type="datetimeFigureOut">
              <a:rPr lang="en-IN" smtClean="0"/>
              <a:t>28-08-2022</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7BECCF55-80C8-4F29-8BD0-459147E37757}" type="slidenum">
              <a:rPr lang="en-IN" smtClean="0"/>
              <a:t>‹#›</a:t>
            </a:fld>
            <a:endParaRPr lang="en-IN" dirty="0"/>
          </a:p>
        </p:txBody>
      </p:sp>
    </p:spTree>
    <p:extLst>
      <p:ext uri="{BB962C8B-B14F-4D97-AF65-F5344CB8AC3E}">
        <p14:creationId xmlns:p14="http://schemas.microsoft.com/office/powerpoint/2010/main" val="430379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64299D-EEA4-4DDC-B04E-ECE40D907FDD}" type="datetimeFigureOut">
              <a:rPr lang="en-IN" smtClean="0"/>
              <a:t>28-08-2022</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7BECCF55-80C8-4F29-8BD0-459147E37757}" type="slidenum">
              <a:rPr lang="en-IN" smtClean="0"/>
              <a:t>‹#›</a:t>
            </a:fld>
            <a:endParaRPr lang="en-IN" dirty="0"/>
          </a:p>
        </p:txBody>
      </p:sp>
    </p:spTree>
    <p:extLst>
      <p:ext uri="{BB962C8B-B14F-4D97-AF65-F5344CB8AC3E}">
        <p14:creationId xmlns:p14="http://schemas.microsoft.com/office/powerpoint/2010/main" val="3469457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F764299D-EEA4-4DDC-B04E-ECE40D907FDD}" type="datetimeFigureOut">
              <a:rPr lang="en-IN" smtClean="0"/>
              <a:t>28-08-2022</a:t>
            </a:fld>
            <a:endParaRPr lang="en-IN" dirty="0"/>
          </a:p>
        </p:txBody>
      </p:sp>
      <p:sp>
        <p:nvSpPr>
          <p:cNvPr id="5" name="Footer Placeholder 3"/>
          <p:cNvSpPr>
            <a:spLocks noGrp="1"/>
          </p:cNvSpPr>
          <p:nvPr>
            <p:ph type="ftr" sz="quarter" idx="11"/>
          </p:nvPr>
        </p:nvSpPr>
        <p:spPr/>
        <p:txBody>
          <a:bodyPr/>
          <a:lstStyle/>
          <a:p>
            <a:endParaRPr lang="en-IN" dirty="0"/>
          </a:p>
        </p:txBody>
      </p:sp>
      <p:sp>
        <p:nvSpPr>
          <p:cNvPr id="6" name="Slide Number Placeholder 4"/>
          <p:cNvSpPr>
            <a:spLocks noGrp="1"/>
          </p:cNvSpPr>
          <p:nvPr>
            <p:ph type="sldNum" sz="quarter" idx="12"/>
          </p:nvPr>
        </p:nvSpPr>
        <p:spPr/>
        <p:txBody>
          <a:bodyPr/>
          <a:lstStyle/>
          <a:p>
            <a:fld id="{7BECCF55-80C8-4F29-8BD0-459147E37757}" type="slidenum">
              <a:rPr lang="en-IN" smtClean="0"/>
              <a:t>‹#›</a:t>
            </a:fld>
            <a:endParaRPr lang="en-IN" dirty="0"/>
          </a:p>
        </p:txBody>
      </p:sp>
    </p:spTree>
    <p:extLst>
      <p:ext uri="{BB962C8B-B14F-4D97-AF65-F5344CB8AC3E}">
        <p14:creationId xmlns:p14="http://schemas.microsoft.com/office/powerpoint/2010/main" val="594585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764299D-EEA4-4DDC-B04E-ECE40D907FDD}" type="datetimeFigureOut">
              <a:rPr lang="en-IN" smtClean="0"/>
              <a:t>28-08-2022</a:t>
            </a:fld>
            <a:endParaRPr lang="en-IN" dirty="0"/>
          </a:p>
        </p:txBody>
      </p:sp>
      <p:sp>
        <p:nvSpPr>
          <p:cNvPr id="5" name="Footer Placeholder 2"/>
          <p:cNvSpPr>
            <a:spLocks noGrp="1"/>
          </p:cNvSpPr>
          <p:nvPr>
            <p:ph type="ftr" sz="quarter" idx="11"/>
          </p:nvPr>
        </p:nvSpPr>
        <p:spPr/>
        <p:txBody>
          <a:bodyPr/>
          <a:lstStyle/>
          <a:p>
            <a:endParaRPr lang="en-IN" dirty="0"/>
          </a:p>
        </p:txBody>
      </p:sp>
      <p:sp>
        <p:nvSpPr>
          <p:cNvPr id="6" name="Slide Number Placeholder 3"/>
          <p:cNvSpPr>
            <a:spLocks noGrp="1"/>
          </p:cNvSpPr>
          <p:nvPr>
            <p:ph type="sldNum" sz="quarter" idx="12"/>
          </p:nvPr>
        </p:nvSpPr>
        <p:spPr/>
        <p:txBody>
          <a:bodyPr/>
          <a:lstStyle/>
          <a:p>
            <a:fld id="{7BECCF55-80C8-4F29-8BD0-459147E37757}" type="slidenum">
              <a:rPr lang="en-IN" smtClean="0"/>
              <a:t>‹#›</a:t>
            </a:fld>
            <a:endParaRPr lang="en-IN" dirty="0"/>
          </a:p>
        </p:txBody>
      </p:sp>
    </p:spTree>
    <p:extLst>
      <p:ext uri="{BB962C8B-B14F-4D97-AF65-F5344CB8AC3E}">
        <p14:creationId xmlns:p14="http://schemas.microsoft.com/office/powerpoint/2010/main" val="1504684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F764299D-EEA4-4DDC-B04E-ECE40D907FDD}" type="datetimeFigureOut">
              <a:rPr lang="en-IN" smtClean="0"/>
              <a:t>28-08-2022</a:t>
            </a:fld>
            <a:endParaRPr lang="en-IN" dirty="0"/>
          </a:p>
        </p:txBody>
      </p:sp>
      <p:sp>
        <p:nvSpPr>
          <p:cNvPr id="5" name="Footer Placeholder 5"/>
          <p:cNvSpPr>
            <a:spLocks noGrp="1"/>
          </p:cNvSpPr>
          <p:nvPr>
            <p:ph type="ftr" sz="quarter" idx="11"/>
          </p:nvPr>
        </p:nvSpPr>
        <p:spPr/>
        <p:txBody>
          <a:bodyPr/>
          <a:lstStyle/>
          <a:p>
            <a:endParaRPr lang="en-IN" dirty="0"/>
          </a:p>
        </p:txBody>
      </p:sp>
      <p:sp>
        <p:nvSpPr>
          <p:cNvPr id="6" name="Slide Number Placeholder 6"/>
          <p:cNvSpPr>
            <a:spLocks noGrp="1"/>
          </p:cNvSpPr>
          <p:nvPr>
            <p:ph type="sldNum" sz="quarter" idx="12"/>
          </p:nvPr>
        </p:nvSpPr>
        <p:spPr/>
        <p:txBody>
          <a:bodyPr/>
          <a:lstStyle/>
          <a:p>
            <a:fld id="{7BECCF55-80C8-4F29-8BD0-459147E37757}" type="slidenum">
              <a:rPr lang="en-IN" smtClean="0"/>
              <a:t>‹#›</a:t>
            </a:fld>
            <a:endParaRPr lang="en-IN" dirty="0"/>
          </a:p>
        </p:txBody>
      </p:sp>
    </p:spTree>
    <p:extLst>
      <p:ext uri="{BB962C8B-B14F-4D97-AF65-F5344CB8AC3E}">
        <p14:creationId xmlns:p14="http://schemas.microsoft.com/office/powerpoint/2010/main" val="556688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64299D-EEA4-4DDC-B04E-ECE40D907FDD}" type="datetimeFigureOut">
              <a:rPr lang="en-IN" smtClean="0"/>
              <a:t>28-08-2022</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7BECCF55-80C8-4F29-8BD0-459147E37757}" type="slidenum">
              <a:rPr lang="en-IN" smtClean="0"/>
              <a:t>‹#›</a:t>
            </a:fld>
            <a:endParaRPr lang="en-IN" dirty="0"/>
          </a:p>
        </p:txBody>
      </p:sp>
    </p:spTree>
    <p:extLst>
      <p:ext uri="{BB962C8B-B14F-4D97-AF65-F5344CB8AC3E}">
        <p14:creationId xmlns:p14="http://schemas.microsoft.com/office/powerpoint/2010/main" val="334773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764299D-EEA4-4DDC-B04E-ECE40D907FDD}" type="datetimeFigureOut">
              <a:rPr lang="en-IN" smtClean="0"/>
              <a:t>28-08-2022</a:t>
            </a:fld>
            <a:endParaRPr lang="en-IN"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IN"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BECCF55-80C8-4F29-8BD0-459147E37757}" type="slidenum">
              <a:rPr lang="en-IN" smtClean="0"/>
              <a:t>‹#›</a:t>
            </a:fld>
            <a:endParaRPr lang="en-IN" dirty="0"/>
          </a:p>
        </p:txBody>
      </p:sp>
    </p:spTree>
    <p:extLst>
      <p:ext uri="{BB962C8B-B14F-4D97-AF65-F5344CB8AC3E}">
        <p14:creationId xmlns:p14="http://schemas.microsoft.com/office/powerpoint/2010/main" val="1790680424"/>
      </p:ext>
    </p:extLst>
  </p:cSld>
  <p:clrMap bg1="dk1" tx1="lt1" bg2="dk2" tx2="lt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 id="2147483835" r:id="rId13"/>
    <p:sldLayoutId id="2147483836" r:id="rId14"/>
    <p:sldLayoutId id="2147483837" r:id="rId15"/>
    <p:sldLayoutId id="2147483838" r:id="rId16"/>
    <p:sldLayoutId id="214748383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AFEB4-D53A-0182-8379-C6CB9C5745D4}"/>
              </a:ext>
            </a:extLst>
          </p:cNvPr>
          <p:cNvSpPr>
            <a:spLocks noGrp="1"/>
          </p:cNvSpPr>
          <p:nvPr>
            <p:ph type="ctrTitle"/>
          </p:nvPr>
        </p:nvSpPr>
        <p:spPr>
          <a:xfrm>
            <a:off x="1584630" y="155567"/>
            <a:ext cx="8574622" cy="2616199"/>
          </a:xfrm>
        </p:spPr>
        <p:txBody>
          <a:bodyPr>
            <a:normAutofit/>
          </a:bodyPr>
          <a:lstStyle/>
          <a:p>
            <a:r>
              <a:rPr lang="en-US" dirty="0"/>
              <a:t>B.A Education</a:t>
            </a:r>
            <a:br>
              <a:rPr lang="en-US" dirty="0"/>
            </a:br>
            <a:r>
              <a:rPr lang="en-US" dirty="0"/>
              <a:t>3</a:t>
            </a:r>
            <a:r>
              <a:rPr lang="en-US" baseline="30000" dirty="0"/>
              <a:t>rd</a:t>
            </a:r>
            <a:r>
              <a:rPr lang="en-US" dirty="0"/>
              <a:t> Paper</a:t>
            </a:r>
            <a:endParaRPr lang="en-IN" dirty="0"/>
          </a:p>
        </p:txBody>
      </p:sp>
      <p:sp>
        <p:nvSpPr>
          <p:cNvPr id="3" name="Subtitle 2">
            <a:extLst>
              <a:ext uri="{FF2B5EF4-FFF2-40B4-BE49-F238E27FC236}">
                <a16:creationId xmlns:a16="http://schemas.microsoft.com/office/drawing/2014/main" id="{73FB8F1C-DF80-1D7A-662C-38C8A483F230}"/>
              </a:ext>
            </a:extLst>
          </p:cNvPr>
          <p:cNvSpPr>
            <a:spLocks noGrp="1"/>
          </p:cNvSpPr>
          <p:nvPr>
            <p:ph type="subTitle" idx="1"/>
          </p:nvPr>
        </p:nvSpPr>
        <p:spPr>
          <a:xfrm>
            <a:off x="3648684" y="3837241"/>
            <a:ext cx="6987645" cy="1388534"/>
          </a:xfrm>
        </p:spPr>
        <p:txBody>
          <a:bodyPr>
            <a:noAutofit/>
          </a:bodyPr>
          <a:lstStyle/>
          <a:p>
            <a:r>
              <a:rPr lang="en-US" sz="6000" dirty="0"/>
              <a:t>Wood’s </a:t>
            </a:r>
            <a:r>
              <a:rPr lang="en-US" sz="6000" dirty="0" err="1"/>
              <a:t>Despatch</a:t>
            </a:r>
            <a:endParaRPr lang="en-US" sz="6000" dirty="0"/>
          </a:p>
          <a:p>
            <a:r>
              <a:rPr lang="en-US" sz="6000" dirty="0"/>
              <a:t>1854</a:t>
            </a:r>
          </a:p>
          <a:p>
            <a:endParaRPr lang="en-US" sz="6000" dirty="0"/>
          </a:p>
          <a:p>
            <a:endParaRPr lang="en-IN" sz="6000" dirty="0"/>
          </a:p>
        </p:txBody>
      </p:sp>
    </p:spTree>
    <p:extLst>
      <p:ext uri="{BB962C8B-B14F-4D97-AF65-F5344CB8AC3E}">
        <p14:creationId xmlns:p14="http://schemas.microsoft.com/office/powerpoint/2010/main" val="1648985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73354-5B13-90C4-6269-A49EE720D66D}"/>
              </a:ext>
            </a:extLst>
          </p:cNvPr>
          <p:cNvSpPr>
            <a:spLocks noGrp="1"/>
          </p:cNvSpPr>
          <p:nvPr>
            <p:ph type="title"/>
          </p:nvPr>
        </p:nvSpPr>
        <p:spPr>
          <a:xfrm>
            <a:off x="1139983" y="685800"/>
            <a:ext cx="10018713" cy="1752599"/>
          </a:xfrm>
        </p:spPr>
        <p:txBody>
          <a:bodyPr/>
          <a:lstStyle/>
          <a:p>
            <a:r>
              <a:rPr lang="en-US" dirty="0"/>
              <a:t>INTRODUCTION:-</a:t>
            </a:r>
            <a:endParaRPr lang="en-IN" dirty="0"/>
          </a:p>
        </p:txBody>
      </p:sp>
      <p:sp>
        <p:nvSpPr>
          <p:cNvPr id="3" name="Content Placeholder 2">
            <a:extLst>
              <a:ext uri="{FF2B5EF4-FFF2-40B4-BE49-F238E27FC236}">
                <a16:creationId xmlns:a16="http://schemas.microsoft.com/office/drawing/2014/main" id="{1033182C-099F-7C58-D919-97AD897453AA}"/>
              </a:ext>
            </a:extLst>
          </p:cNvPr>
          <p:cNvSpPr>
            <a:spLocks noGrp="1"/>
          </p:cNvSpPr>
          <p:nvPr>
            <p:ph idx="1"/>
          </p:nvPr>
        </p:nvSpPr>
        <p:spPr/>
        <p:txBody>
          <a:bodyPr>
            <a:normAutofit/>
          </a:bodyPr>
          <a:lstStyle/>
          <a:p>
            <a:pPr marL="0" indent="0" rtl="0">
              <a:spcBef>
                <a:spcPts val="0"/>
              </a:spcBef>
              <a:spcAft>
                <a:spcPts val="0"/>
              </a:spcAft>
              <a:buNone/>
            </a:pPr>
            <a:r>
              <a:rPr lang="en-US" dirty="0"/>
              <a:t>Wood’s dispatch came to be known after the name of Sir Charles Wood, who was the President of the Board of Control. With the renewal of the Charter of the East India Company in 1853, the need for defining the educational policy had become apparent. The </a:t>
            </a:r>
            <a:r>
              <a:rPr lang="en-US" dirty="0" err="1"/>
              <a:t>Despatch</a:t>
            </a:r>
            <a:r>
              <a:rPr lang="en-US" dirty="0"/>
              <a:t> imposed upon the government the task of creating a properly articulated scheme of education from primary school to the university. For the first time a comprehensive scheme which touched education on various vital points was presented. It has been sometimes called the “ The Magna Carta of English Education in India.”</a:t>
            </a:r>
          </a:p>
          <a:p>
            <a:pPr marL="0" indent="0" rtl="0">
              <a:spcBef>
                <a:spcPts val="0"/>
              </a:spcBef>
              <a:spcAft>
                <a:spcPts val="0"/>
              </a:spcAft>
              <a:buNone/>
            </a:pPr>
            <a:endParaRPr lang="en-US" dirty="0"/>
          </a:p>
          <a:p>
            <a:pPr marL="0" indent="0" rtl="0">
              <a:spcBef>
                <a:spcPts val="0"/>
              </a:spcBef>
              <a:spcAft>
                <a:spcPts val="0"/>
              </a:spcAft>
              <a:buNone/>
            </a:pPr>
            <a:endParaRPr lang="en-IN" dirty="0"/>
          </a:p>
        </p:txBody>
      </p:sp>
    </p:spTree>
    <p:extLst>
      <p:ext uri="{BB962C8B-B14F-4D97-AF65-F5344CB8AC3E}">
        <p14:creationId xmlns:p14="http://schemas.microsoft.com/office/powerpoint/2010/main" val="60037352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44920-B160-6BC1-4C2C-493E0D592BE1}"/>
              </a:ext>
            </a:extLst>
          </p:cNvPr>
          <p:cNvSpPr>
            <a:spLocks noGrp="1"/>
          </p:cNvSpPr>
          <p:nvPr>
            <p:ph type="title"/>
          </p:nvPr>
        </p:nvSpPr>
        <p:spPr>
          <a:xfrm>
            <a:off x="1086643" y="502920"/>
            <a:ext cx="10018713" cy="1752599"/>
          </a:xfrm>
        </p:spPr>
        <p:txBody>
          <a:bodyPr/>
          <a:lstStyle/>
          <a:p>
            <a:r>
              <a:rPr lang="en-US" dirty="0"/>
              <a:t>Objectives:-</a:t>
            </a:r>
            <a:endParaRPr lang="en-IN" dirty="0"/>
          </a:p>
        </p:txBody>
      </p:sp>
      <p:sp>
        <p:nvSpPr>
          <p:cNvPr id="3" name="Content Placeholder 2">
            <a:extLst>
              <a:ext uri="{FF2B5EF4-FFF2-40B4-BE49-F238E27FC236}">
                <a16:creationId xmlns:a16="http://schemas.microsoft.com/office/drawing/2014/main" id="{A5A039C0-FB27-6813-D72A-68EAB71BC319}"/>
              </a:ext>
            </a:extLst>
          </p:cNvPr>
          <p:cNvSpPr>
            <a:spLocks noGrp="1"/>
          </p:cNvSpPr>
          <p:nvPr>
            <p:ph idx="1"/>
          </p:nvPr>
        </p:nvSpPr>
        <p:spPr>
          <a:xfrm>
            <a:off x="1255710" y="1760219"/>
            <a:ext cx="10018713" cy="3124201"/>
          </a:xfrm>
        </p:spPr>
        <p:txBody>
          <a:bodyPr/>
          <a:lstStyle/>
          <a:p>
            <a:pPr marL="0" indent="0">
              <a:buNone/>
            </a:pPr>
            <a:r>
              <a:rPr lang="en-US" dirty="0"/>
              <a:t>The main objectives of the Despatch was to impart western knowledge to the Indian people and also to develop their intellect and moral character, and to improve the practical and vocational skills of Indians</a:t>
            </a:r>
            <a:endParaRPr lang="en-IN" dirty="0"/>
          </a:p>
        </p:txBody>
      </p:sp>
    </p:spTree>
    <p:extLst>
      <p:ext uri="{BB962C8B-B14F-4D97-AF65-F5344CB8AC3E}">
        <p14:creationId xmlns:p14="http://schemas.microsoft.com/office/powerpoint/2010/main" val="1362988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FE9FE-FF89-0417-0DF0-BA1E7FE9AA55}"/>
              </a:ext>
            </a:extLst>
          </p:cNvPr>
          <p:cNvSpPr>
            <a:spLocks noGrp="1"/>
          </p:cNvSpPr>
          <p:nvPr>
            <p:ph type="title"/>
          </p:nvPr>
        </p:nvSpPr>
        <p:spPr>
          <a:xfrm>
            <a:off x="3096578" y="-50800"/>
            <a:ext cx="10184763" cy="1630680"/>
          </a:xfrm>
        </p:spPr>
        <p:txBody>
          <a:bodyPr/>
          <a:lstStyle/>
          <a:p>
            <a:r>
              <a:rPr lang="en-US" dirty="0"/>
              <a:t>Recommendation:-</a:t>
            </a:r>
            <a:endParaRPr lang="en-IN" dirty="0"/>
          </a:p>
        </p:txBody>
      </p:sp>
      <p:sp>
        <p:nvSpPr>
          <p:cNvPr id="3" name="Content Placeholder 2">
            <a:extLst>
              <a:ext uri="{FF2B5EF4-FFF2-40B4-BE49-F238E27FC236}">
                <a16:creationId xmlns:a16="http://schemas.microsoft.com/office/drawing/2014/main" id="{89B781A2-0491-7005-D4D9-4065ABADF024}"/>
              </a:ext>
            </a:extLst>
          </p:cNvPr>
          <p:cNvSpPr>
            <a:spLocks noGrp="1"/>
          </p:cNvSpPr>
          <p:nvPr>
            <p:ph idx="1"/>
          </p:nvPr>
        </p:nvSpPr>
        <p:spPr>
          <a:xfrm>
            <a:off x="1342070" y="612139"/>
            <a:ext cx="10018713" cy="3124201"/>
          </a:xfrm>
        </p:spPr>
        <p:txBody>
          <a:bodyPr>
            <a:noAutofit/>
          </a:bodyPr>
          <a:lstStyle/>
          <a:p>
            <a:pPr marL="0" indent="0">
              <a:buNone/>
            </a:pPr>
            <a:r>
              <a:rPr lang="en-US" sz="1600" dirty="0"/>
              <a:t>For the first time Wood's </a:t>
            </a:r>
            <a:r>
              <a:rPr lang="en-US" sz="1600" dirty="0" err="1"/>
              <a:t>Despatch</a:t>
            </a:r>
            <a:r>
              <a:rPr lang="en-US" sz="1600" dirty="0"/>
              <a:t> recommended the establishment of a Department of Public Instruction in each of five provinces of Bengal, Bombay, Madras, Punjab &amp; North-Western provinces.</a:t>
            </a:r>
          </a:p>
          <a:p>
            <a:pPr marL="0" indent="0">
              <a:buNone/>
            </a:pPr>
            <a:r>
              <a:rPr lang="en-US" sz="2800" dirty="0">
                <a:solidFill>
                  <a:schemeClr val="accent1">
                    <a:lumMod val="75000"/>
                  </a:schemeClr>
                </a:solidFill>
              </a:rPr>
              <a:t>•</a:t>
            </a:r>
            <a:r>
              <a:rPr lang="en-US" sz="1800" dirty="0"/>
              <a:t> </a:t>
            </a:r>
            <a:r>
              <a:rPr lang="en-US" sz="1600" dirty="0"/>
              <a:t>The Downward ‘Filtration Theory’ as proposed earlier was discarded.</a:t>
            </a:r>
          </a:p>
          <a:p>
            <a:pPr marL="0" indent="0">
              <a:buNone/>
            </a:pPr>
            <a:r>
              <a:rPr lang="en-US" sz="2800" dirty="0">
                <a:solidFill>
                  <a:schemeClr val="accent1">
                    <a:lumMod val="75000"/>
                  </a:schemeClr>
                </a:solidFill>
              </a:rPr>
              <a:t>•</a:t>
            </a:r>
            <a:r>
              <a:rPr lang="en-US" sz="1800" dirty="0"/>
              <a:t> </a:t>
            </a:r>
            <a:r>
              <a:rPr lang="en-US" sz="1600" dirty="0"/>
              <a:t>The expansion of mass education was another major recommendation of </a:t>
            </a:r>
            <a:r>
              <a:rPr lang="en-US" sz="1600" dirty="0" err="1"/>
              <a:t>Despatch</a:t>
            </a:r>
            <a:r>
              <a:rPr lang="en-US" sz="1600" dirty="0"/>
              <a:t>.</a:t>
            </a:r>
          </a:p>
          <a:p>
            <a:pPr marL="0" indent="0">
              <a:buNone/>
            </a:pPr>
            <a:r>
              <a:rPr lang="en-US" sz="2800" dirty="0">
                <a:solidFill>
                  <a:schemeClr val="accent1">
                    <a:lumMod val="75000"/>
                  </a:schemeClr>
                </a:solidFill>
              </a:rPr>
              <a:t>•</a:t>
            </a:r>
            <a:r>
              <a:rPr lang="en-US" sz="1800" dirty="0"/>
              <a:t> </a:t>
            </a:r>
            <a:r>
              <a:rPr lang="en-US" sz="1600" dirty="0"/>
              <a:t>Elementary education was considered to be the foundation of the education system.</a:t>
            </a:r>
          </a:p>
          <a:p>
            <a:pPr marL="0" indent="0">
              <a:buNone/>
            </a:pPr>
            <a:r>
              <a:rPr lang="en-US" sz="2800" dirty="0">
                <a:solidFill>
                  <a:schemeClr val="accent1">
                    <a:lumMod val="75000"/>
                  </a:schemeClr>
                </a:solidFill>
              </a:rPr>
              <a:t>•</a:t>
            </a:r>
            <a:r>
              <a:rPr lang="en-US" sz="1800" dirty="0"/>
              <a:t> </a:t>
            </a:r>
            <a:r>
              <a:rPr lang="en-US" sz="1600" dirty="0"/>
              <a:t>At least one Govt school should be opened in every district, School provides secular education.</a:t>
            </a:r>
          </a:p>
          <a:p>
            <a:pPr marL="0" indent="0">
              <a:buNone/>
            </a:pPr>
            <a:r>
              <a:rPr lang="en-US" sz="3200" dirty="0">
                <a:solidFill>
                  <a:schemeClr val="accent1">
                    <a:lumMod val="75000"/>
                  </a:schemeClr>
                </a:solidFill>
              </a:rPr>
              <a:t>•</a:t>
            </a:r>
            <a:r>
              <a:rPr lang="en-US" sz="1800" dirty="0"/>
              <a:t> </a:t>
            </a:r>
            <a:r>
              <a:rPr lang="en-US" sz="1600" dirty="0"/>
              <a:t>Medium of instruction should be in mother tongue at the primary level was to be vernacular while the higher level it    </a:t>
            </a:r>
          </a:p>
          <a:p>
            <a:pPr marL="0" indent="0">
              <a:buNone/>
            </a:pPr>
            <a:r>
              <a:rPr lang="en-US" sz="1600" dirty="0"/>
              <a:t>      would be in English</a:t>
            </a:r>
          </a:p>
          <a:p>
            <a:pPr marL="0" indent="0">
              <a:buNone/>
            </a:pPr>
            <a:r>
              <a:rPr lang="en-US" sz="2800" dirty="0">
                <a:solidFill>
                  <a:schemeClr val="accent1">
                    <a:lumMod val="75000"/>
                  </a:schemeClr>
                </a:solidFill>
              </a:rPr>
              <a:t>•</a:t>
            </a:r>
            <a:r>
              <a:rPr lang="en-US" sz="1600" dirty="0"/>
              <a:t>It was proposed in the </a:t>
            </a:r>
            <a:r>
              <a:rPr lang="en-US" sz="1600" dirty="0" err="1"/>
              <a:t>Despatch</a:t>
            </a:r>
            <a:r>
              <a:rPr lang="en-US" sz="1600" dirty="0"/>
              <a:t> that the University should be established in Calcutta, Bombay, and </a:t>
            </a:r>
            <a:r>
              <a:rPr lang="en-US" sz="1800" dirty="0"/>
              <a:t>Madras on the </a:t>
            </a:r>
          </a:p>
          <a:p>
            <a:pPr marL="0" indent="0">
              <a:buNone/>
            </a:pPr>
            <a:r>
              <a:rPr lang="en-US" sz="1600" dirty="0"/>
              <a:t>    model of London University.</a:t>
            </a:r>
          </a:p>
          <a:p>
            <a:pPr marL="0" indent="0">
              <a:buNone/>
            </a:pPr>
            <a:r>
              <a:rPr lang="en-US" sz="2800" dirty="0">
                <a:solidFill>
                  <a:schemeClr val="accent1">
                    <a:lumMod val="75000"/>
                  </a:schemeClr>
                </a:solidFill>
              </a:rPr>
              <a:t>•</a:t>
            </a:r>
            <a:r>
              <a:rPr lang="en-US" sz="1600" dirty="0"/>
              <a:t>The </a:t>
            </a:r>
            <a:r>
              <a:rPr lang="en-US" sz="1600" dirty="0" err="1"/>
              <a:t>Despatch</a:t>
            </a:r>
            <a:r>
              <a:rPr lang="en-US" sz="1600" dirty="0"/>
              <a:t> encouraged vocational at education and also training for teachers.</a:t>
            </a:r>
          </a:p>
          <a:p>
            <a:pPr marL="0" indent="0">
              <a:buNone/>
            </a:pPr>
            <a:r>
              <a:rPr lang="en-US" sz="2800" dirty="0">
                <a:solidFill>
                  <a:schemeClr val="accent1">
                    <a:lumMod val="75000"/>
                  </a:schemeClr>
                </a:solidFill>
              </a:rPr>
              <a:t>•</a:t>
            </a:r>
            <a:r>
              <a:rPr lang="en-US" sz="1600" dirty="0"/>
              <a:t>The </a:t>
            </a:r>
            <a:r>
              <a:rPr lang="en-US" sz="1600" dirty="0" err="1"/>
              <a:t>Despatch</a:t>
            </a:r>
            <a:r>
              <a:rPr lang="en-US" sz="1600" dirty="0"/>
              <a:t> recommended the Govt. always support women’s education.</a:t>
            </a:r>
          </a:p>
          <a:p>
            <a:pPr marL="0" indent="0">
              <a:buNone/>
            </a:pPr>
            <a:endParaRPr lang="en-US" sz="1800" dirty="0"/>
          </a:p>
          <a:p>
            <a:pPr marL="0" indent="0">
              <a:buNone/>
            </a:pPr>
            <a:endParaRPr lang="en-IN" sz="1800" dirty="0"/>
          </a:p>
        </p:txBody>
      </p:sp>
    </p:spTree>
    <p:extLst>
      <p:ext uri="{BB962C8B-B14F-4D97-AF65-F5344CB8AC3E}">
        <p14:creationId xmlns:p14="http://schemas.microsoft.com/office/powerpoint/2010/main" val="176966423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70141-C5DE-82AE-02D6-53DBDD1098B0}"/>
              </a:ext>
            </a:extLst>
          </p:cNvPr>
          <p:cNvSpPr>
            <a:spLocks noGrp="1"/>
          </p:cNvSpPr>
          <p:nvPr>
            <p:ph type="title"/>
          </p:nvPr>
        </p:nvSpPr>
        <p:spPr>
          <a:xfrm>
            <a:off x="1086643" y="685800"/>
            <a:ext cx="10018713" cy="1752599"/>
          </a:xfrm>
        </p:spPr>
        <p:txBody>
          <a:bodyPr/>
          <a:lstStyle/>
          <a:p>
            <a:r>
              <a:rPr lang="en-US" dirty="0"/>
              <a:t>Merits:-</a:t>
            </a:r>
            <a:endParaRPr lang="en-IN" dirty="0"/>
          </a:p>
        </p:txBody>
      </p:sp>
      <p:sp>
        <p:nvSpPr>
          <p:cNvPr id="3" name="Content Placeholder 2">
            <a:extLst>
              <a:ext uri="{FF2B5EF4-FFF2-40B4-BE49-F238E27FC236}">
                <a16:creationId xmlns:a16="http://schemas.microsoft.com/office/drawing/2014/main" id="{DA20C09D-07F0-EA73-742F-D31009FF1811}"/>
              </a:ext>
            </a:extLst>
          </p:cNvPr>
          <p:cNvSpPr>
            <a:spLocks noGrp="1"/>
          </p:cNvSpPr>
          <p:nvPr>
            <p:ph idx="1"/>
          </p:nvPr>
        </p:nvSpPr>
        <p:spPr/>
        <p:txBody>
          <a:bodyPr>
            <a:normAutofit/>
          </a:bodyPr>
          <a:lstStyle/>
          <a:p>
            <a:r>
              <a:rPr lang="en-US" dirty="0"/>
              <a:t>First time Govt, realized the importance of a well planned education system.</a:t>
            </a:r>
          </a:p>
          <a:p>
            <a:r>
              <a:rPr lang="en-US" dirty="0"/>
              <a:t>Creation of a Dept of public instruction and appointed a Director to head the department.</a:t>
            </a:r>
          </a:p>
          <a:p>
            <a:r>
              <a:rPr lang="en-US" dirty="0"/>
              <a:t>Establishment of 3 universities for higher education.</a:t>
            </a:r>
          </a:p>
          <a:p>
            <a:r>
              <a:rPr lang="en-US" dirty="0" err="1"/>
              <a:t>Despatch</a:t>
            </a:r>
            <a:r>
              <a:rPr lang="en-US" dirty="0"/>
              <a:t> encouraged vocational education and teachers training </a:t>
            </a:r>
            <a:r>
              <a:rPr lang="en-US" dirty="0" err="1"/>
              <a:t>programmes</a:t>
            </a:r>
            <a:r>
              <a:rPr lang="en-US" dirty="0"/>
              <a:t>.</a:t>
            </a:r>
          </a:p>
        </p:txBody>
      </p:sp>
    </p:spTree>
    <p:extLst>
      <p:ext uri="{BB962C8B-B14F-4D97-AF65-F5344CB8AC3E}">
        <p14:creationId xmlns:p14="http://schemas.microsoft.com/office/powerpoint/2010/main" val="163951960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F7462-186A-3B15-6A83-334CF0794BAA}"/>
              </a:ext>
            </a:extLst>
          </p:cNvPr>
          <p:cNvSpPr>
            <a:spLocks noGrp="1"/>
          </p:cNvSpPr>
          <p:nvPr>
            <p:ph type="title"/>
          </p:nvPr>
        </p:nvSpPr>
        <p:spPr>
          <a:xfrm>
            <a:off x="1086643" y="685800"/>
            <a:ext cx="10018713" cy="1752599"/>
          </a:xfrm>
        </p:spPr>
        <p:txBody>
          <a:bodyPr/>
          <a:lstStyle/>
          <a:p>
            <a:r>
              <a:rPr lang="en-US" dirty="0"/>
              <a:t>De-merits:-</a:t>
            </a:r>
            <a:endParaRPr lang="en-IN" dirty="0"/>
          </a:p>
        </p:txBody>
      </p:sp>
      <p:sp>
        <p:nvSpPr>
          <p:cNvPr id="3" name="Content Placeholder 2">
            <a:extLst>
              <a:ext uri="{FF2B5EF4-FFF2-40B4-BE49-F238E27FC236}">
                <a16:creationId xmlns:a16="http://schemas.microsoft.com/office/drawing/2014/main" id="{3828681C-946C-59F9-5687-AFABE7ECECD9}"/>
              </a:ext>
            </a:extLst>
          </p:cNvPr>
          <p:cNvSpPr>
            <a:spLocks noGrp="1"/>
          </p:cNvSpPr>
          <p:nvPr>
            <p:ph idx="1"/>
          </p:nvPr>
        </p:nvSpPr>
        <p:spPr>
          <a:xfrm>
            <a:off x="1316670" y="2438399"/>
            <a:ext cx="10018713" cy="3124201"/>
          </a:xfrm>
        </p:spPr>
        <p:txBody>
          <a:bodyPr/>
          <a:lstStyle/>
          <a:p>
            <a:r>
              <a:rPr lang="en-US" dirty="0"/>
              <a:t>The </a:t>
            </a:r>
            <a:r>
              <a:rPr lang="en-US" dirty="0" err="1"/>
              <a:t>Despatch</a:t>
            </a:r>
            <a:r>
              <a:rPr lang="en-US" dirty="0"/>
              <a:t> produced a class of clerks and accountants but did not develop character and leadership qualities among students.</a:t>
            </a:r>
          </a:p>
          <a:p>
            <a:r>
              <a:rPr lang="en-US" dirty="0"/>
              <a:t>Women education continued to be neglected.</a:t>
            </a:r>
          </a:p>
          <a:p>
            <a:r>
              <a:rPr lang="en-US" dirty="0"/>
              <a:t>The dispatch did not promote vocational education as was required in fact.	</a:t>
            </a:r>
            <a:endParaRPr lang="en-IN" dirty="0"/>
          </a:p>
        </p:txBody>
      </p:sp>
    </p:spTree>
    <p:extLst>
      <p:ext uri="{BB962C8B-B14F-4D97-AF65-F5344CB8AC3E}">
        <p14:creationId xmlns:p14="http://schemas.microsoft.com/office/powerpoint/2010/main" val="2087802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0FD11-588B-9AA7-5262-396A5B5A3E30}"/>
              </a:ext>
            </a:extLst>
          </p:cNvPr>
          <p:cNvSpPr>
            <a:spLocks noGrp="1"/>
          </p:cNvSpPr>
          <p:nvPr>
            <p:ph type="title"/>
          </p:nvPr>
        </p:nvSpPr>
        <p:spPr>
          <a:xfrm>
            <a:off x="1280160" y="685800"/>
            <a:ext cx="9994264" cy="1752599"/>
          </a:xfrm>
        </p:spPr>
        <p:txBody>
          <a:bodyPr/>
          <a:lstStyle/>
          <a:p>
            <a:r>
              <a:rPr lang="en-US" dirty="0"/>
              <a:t>Conclusion:-</a:t>
            </a:r>
            <a:endParaRPr lang="en-IN" dirty="0"/>
          </a:p>
        </p:txBody>
      </p:sp>
      <p:sp>
        <p:nvSpPr>
          <p:cNvPr id="3" name="Content Placeholder 2">
            <a:extLst>
              <a:ext uri="{FF2B5EF4-FFF2-40B4-BE49-F238E27FC236}">
                <a16:creationId xmlns:a16="http://schemas.microsoft.com/office/drawing/2014/main" id="{1058B8D6-F156-E4FF-0D2F-2EAB3307BE81}"/>
              </a:ext>
            </a:extLst>
          </p:cNvPr>
          <p:cNvSpPr>
            <a:spLocks noGrp="1"/>
          </p:cNvSpPr>
          <p:nvPr>
            <p:ph idx="1"/>
          </p:nvPr>
        </p:nvSpPr>
        <p:spPr>
          <a:xfrm>
            <a:off x="1377630" y="2438399"/>
            <a:ext cx="10018713" cy="3124201"/>
          </a:xfrm>
        </p:spPr>
        <p:txBody>
          <a:bodyPr/>
          <a:lstStyle/>
          <a:p>
            <a:pPr marL="0" indent="0">
              <a:buNone/>
            </a:pPr>
            <a:r>
              <a:rPr lang="en-US" dirty="0"/>
              <a:t>Mr. James has described the Despatch as the Magna Carta of English education in India. These view does not appear to the true in all respects. The dispatch was a by-product of the growing political consciousness in India through Western education.</a:t>
            </a:r>
            <a:endParaRPr lang="en-IN" dirty="0"/>
          </a:p>
        </p:txBody>
      </p:sp>
    </p:spTree>
    <p:extLst>
      <p:ext uri="{BB962C8B-B14F-4D97-AF65-F5344CB8AC3E}">
        <p14:creationId xmlns:p14="http://schemas.microsoft.com/office/powerpoint/2010/main" val="42385665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CD8C4-44D9-BF5F-3B2C-A8BE6F10D228}"/>
              </a:ext>
            </a:extLst>
          </p:cNvPr>
          <p:cNvSpPr>
            <a:spLocks noGrp="1"/>
          </p:cNvSpPr>
          <p:nvPr>
            <p:ph type="title"/>
          </p:nvPr>
        </p:nvSpPr>
        <p:spPr/>
        <p:txBody>
          <a:bodyPr>
            <a:normAutofit fontScale="90000"/>
          </a:bodyPr>
          <a:lstStyle/>
          <a:p>
            <a:r>
              <a:rPr lang="en-US" sz="9600" dirty="0"/>
              <a:t> </a:t>
            </a:r>
            <a:br>
              <a:rPr lang="en-US" sz="9600" dirty="0"/>
            </a:br>
            <a:br>
              <a:rPr lang="en-US" sz="9600" dirty="0"/>
            </a:br>
            <a:br>
              <a:rPr lang="en-US" sz="9600" dirty="0"/>
            </a:br>
            <a:br>
              <a:rPr lang="en-US" sz="9600" dirty="0"/>
            </a:br>
            <a:endParaRPr lang="en-IN" sz="9600" dirty="0"/>
          </a:p>
        </p:txBody>
      </p:sp>
      <p:sp>
        <p:nvSpPr>
          <p:cNvPr id="3" name="Content Placeholder 2">
            <a:extLst>
              <a:ext uri="{FF2B5EF4-FFF2-40B4-BE49-F238E27FC236}">
                <a16:creationId xmlns:a16="http://schemas.microsoft.com/office/drawing/2014/main" id="{7610CD0A-28E8-D9B4-3E02-70389546038A}"/>
              </a:ext>
            </a:extLst>
          </p:cNvPr>
          <p:cNvSpPr>
            <a:spLocks noGrp="1"/>
          </p:cNvSpPr>
          <p:nvPr>
            <p:ph idx="1"/>
          </p:nvPr>
        </p:nvSpPr>
        <p:spPr>
          <a:xfrm>
            <a:off x="2889859" y="2438998"/>
            <a:ext cx="8946541" cy="4195481"/>
          </a:xfrm>
        </p:spPr>
        <p:txBody>
          <a:bodyPr>
            <a:normAutofit/>
          </a:bodyPr>
          <a:lstStyle/>
          <a:p>
            <a:pPr marL="0" indent="0">
              <a:buNone/>
            </a:pPr>
            <a:r>
              <a:rPr lang="en-US" sz="9600" dirty="0"/>
              <a:t>Thank You</a:t>
            </a:r>
            <a:endParaRPr lang="en-IN" sz="9600" dirty="0"/>
          </a:p>
        </p:txBody>
      </p:sp>
    </p:spTree>
    <p:extLst>
      <p:ext uri="{BB962C8B-B14F-4D97-AF65-F5344CB8AC3E}">
        <p14:creationId xmlns:p14="http://schemas.microsoft.com/office/powerpoint/2010/main" val="371319781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119</TotalTime>
  <Words>472</Words>
  <Application>Microsoft Office PowerPoint</Application>
  <PresentationFormat>Widescreen</PresentationFormat>
  <Paragraphs>32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Ion</vt:lpstr>
      <vt:lpstr>B.A Education 3rd Paper</vt:lpstr>
      <vt:lpstr>INTRODUCTION:-</vt:lpstr>
      <vt:lpstr>Objectives:-</vt:lpstr>
      <vt:lpstr>Recommendation:-</vt:lpstr>
      <vt:lpstr>Merits:-</vt:lpstr>
      <vt:lpstr>De-merits:-</vt:lpstr>
      <vt:lpstr>Conclusion:-</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SOUMYADEEP DEB</dc:creator>
  <cp:lastModifiedBy>SOUMYADEEP DEB</cp:lastModifiedBy>
  <cp:revision>5</cp:revision>
  <dcterms:created xsi:type="dcterms:W3CDTF">2022-08-25T20:22:03Z</dcterms:created>
  <dcterms:modified xsi:type="dcterms:W3CDTF">2022-08-28T17:33:47Z</dcterms:modified>
</cp:coreProperties>
</file>