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70" r:id="rId3"/>
    <p:sldId id="278" r:id="rId4"/>
    <p:sldId id="279" r:id="rId5"/>
    <p:sldId id="284" r:id="rId6"/>
    <p:sldId id="287" r:id="rId7"/>
    <p:sldId id="289" r:id="rId8"/>
    <p:sldId id="288" r:id="rId9"/>
    <p:sldId id="291" r:id="rId10"/>
    <p:sldId id="269" r:id="rId11"/>
    <p:sldId id="262" r:id="rId12"/>
    <p:sldId id="286" r:id="rId13"/>
    <p:sldId id="282" r:id="rId14"/>
    <p:sldId id="285" r:id="rId15"/>
    <p:sldId id="290" r:id="rId16"/>
    <p:sldId id="29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8/17/2022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8/17/2022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8/17/2022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8/17/2022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8/17/2022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8/17/2022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8/17/2022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5</a:t>
            </a:r>
            <a:r>
              <a:rPr lang="en-US" baseline="30000" dirty="0" smtClean="0"/>
              <a:t>th</a:t>
            </a:r>
            <a:r>
              <a:rPr lang="en-US" dirty="0" smtClean="0"/>
              <a:t> semester Education General &amp; 6</a:t>
            </a:r>
            <a:r>
              <a:rPr lang="en-US" baseline="30000" dirty="0" smtClean="0"/>
              <a:t>th</a:t>
            </a:r>
            <a:r>
              <a:rPr lang="en-US" dirty="0" smtClean="0"/>
              <a:t> semester </a:t>
            </a:r>
            <a:r>
              <a:rPr lang="en-US" dirty="0" err="1" smtClean="0"/>
              <a:t>hons</a:t>
            </a:r>
            <a:r>
              <a:rPr lang="en-US" smtClean="0"/>
              <a:t>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686800" cy="4525963"/>
          </a:xfrm>
        </p:spPr>
        <p:txBody>
          <a:bodyPr>
            <a:normAutofit lnSpcReduction="10000"/>
          </a:bodyPr>
          <a:lstStyle/>
          <a:p>
            <a:pPr>
              <a:lnSpc>
                <a:spcPct val="150000"/>
              </a:lnSpc>
              <a:buFont typeface="Wingdings" pitchFamily="2" charset="2"/>
              <a:buChar char="Ø"/>
            </a:pPr>
            <a:r>
              <a:rPr lang="en-US" dirty="0" smtClean="0"/>
              <a:t>Child-centric education.</a:t>
            </a:r>
          </a:p>
          <a:p>
            <a:pPr>
              <a:lnSpc>
                <a:spcPct val="150000"/>
              </a:lnSpc>
              <a:buFont typeface="Wingdings" pitchFamily="2" charset="2"/>
              <a:buChar char="Ø"/>
            </a:pPr>
            <a:r>
              <a:rPr lang="en-US" dirty="0" smtClean="0"/>
              <a:t>Free and compulsory primary education.</a:t>
            </a:r>
          </a:p>
          <a:p>
            <a:pPr>
              <a:lnSpc>
                <a:spcPct val="150000"/>
              </a:lnSpc>
              <a:buFont typeface="Wingdings" pitchFamily="2" charset="2"/>
              <a:buChar char="Ø"/>
            </a:pPr>
            <a:r>
              <a:rPr lang="en-US" dirty="0" smtClean="0"/>
              <a:t>Emphasis on education through mother-tongue.</a:t>
            </a:r>
          </a:p>
          <a:p>
            <a:pPr>
              <a:lnSpc>
                <a:spcPct val="150000"/>
              </a:lnSpc>
              <a:buFont typeface="Wingdings" pitchFamily="2" charset="2"/>
              <a:buChar char="Ø"/>
            </a:pPr>
            <a:r>
              <a:rPr lang="en-US" dirty="0" smtClean="0"/>
              <a:t>Importance on learning by doing.</a:t>
            </a:r>
          </a:p>
          <a:p>
            <a:pPr>
              <a:lnSpc>
                <a:spcPct val="150000"/>
              </a:lnSpc>
              <a:buFont typeface="Wingdings" pitchFamily="2" charset="2"/>
              <a:buChar char="Ø"/>
            </a:pPr>
            <a:r>
              <a:rPr lang="en-US" dirty="0" smtClean="0"/>
              <a:t>Importance on flexible curriculum.</a:t>
            </a:r>
          </a:p>
          <a:p>
            <a:pPr>
              <a:lnSpc>
                <a:spcPct val="150000"/>
              </a:lnSpc>
              <a:buFont typeface="Wingdings" pitchFamily="2" charset="2"/>
              <a:buChar char="Ø"/>
            </a:pPr>
            <a:r>
              <a:rPr lang="en-US" dirty="0" smtClean="0"/>
              <a:t>Education according to the need of the society.</a:t>
            </a:r>
          </a:p>
          <a:p>
            <a:pPr>
              <a:lnSpc>
                <a:spcPct val="150000"/>
              </a:lnSpc>
              <a:buFont typeface="Wingdings" pitchFamily="2" charset="2"/>
              <a:buChar char="Ø"/>
            </a:pPr>
            <a:r>
              <a:rPr lang="en-US" dirty="0" smtClean="0"/>
              <a:t>Importance on job-oriented education.</a:t>
            </a:r>
            <a:endParaRPr lang="en-US" dirty="0"/>
          </a:p>
        </p:txBody>
      </p:sp>
      <p:sp>
        <p:nvSpPr>
          <p:cNvPr id="2" name="Title 1"/>
          <p:cNvSpPr>
            <a:spLocks noGrp="1"/>
          </p:cNvSpPr>
          <p:nvPr>
            <p:ph type="title"/>
          </p:nvPr>
        </p:nvSpPr>
        <p:spPr/>
        <p:txBody>
          <a:bodyPr/>
          <a:lstStyle/>
          <a:p>
            <a:r>
              <a:rPr lang="en-US" u="sng" dirty="0" err="1" smtClean="0"/>
              <a:t>Relevances</a:t>
            </a:r>
            <a:endParaRPr lang="en-US"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24400"/>
          </a:xfrm>
        </p:spPr>
        <p:txBody>
          <a:bodyPr>
            <a:normAutofit/>
          </a:bodyPr>
          <a:lstStyle/>
          <a:p>
            <a:pPr algn="just" fontAlgn="base"/>
            <a:r>
              <a:rPr lang="en-US" sz="2400" dirty="0" smtClean="0"/>
              <a:t> </a:t>
            </a:r>
            <a:r>
              <a:rPr lang="en-US" sz="2400" dirty="0" err="1" smtClean="0"/>
              <a:t>Gandhiji</a:t>
            </a:r>
            <a:r>
              <a:rPr lang="en-US" sz="2400" dirty="0" smtClean="0"/>
              <a:t> was earliest proponent of technical education and linking curriculum with industry needs. </a:t>
            </a:r>
          </a:p>
          <a:p>
            <a:pPr algn="just" fontAlgn="base"/>
            <a:endParaRPr lang="en-US" sz="2400" dirty="0" smtClean="0"/>
          </a:p>
          <a:p>
            <a:pPr algn="just" fontAlgn="base"/>
            <a:r>
              <a:rPr lang="en-US" sz="2400" b="1" dirty="0" smtClean="0"/>
              <a:t>“I would revolutionize college education and relate it to national necessities. There would be degrees for mechanical and other engineers. They would be attached to the different industries which should pay for the training of the graduates they need”. </a:t>
            </a:r>
            <a:r>
              <a:rPr lang="en-US" sz="2400" b="1" dirty="0" err="1" smtClean="0"/>
              <a:t>M.K.Gandhi</a:t>
            </a:r>
            <a:endParaRPr lang="en-US" sz="2400" dirty="0"/>
          </a:p>
        </p:txBody>
      </p:sp>
      <p:sp>
        <p:nvSpPr>
          <p:cNvPr id="2" name="Title 1"/>
          <p:cNvSpPr>
            <a:spLocks noGrp="1"/>
          </p:cNvSpPr>
          <p:nvPr>
            <p:ph type="title"/>
          </p:nvPr>
        </p:nvSpPr>
        <p:spPr>
          <a:xfrm>
            <a:off x="533400" y="228600"/>
            <a:ext cx="8229600" cy="1143000"/>
          </a:xfrm>
        </p:spPr>
        <p:txBody>
          <a:bodyPr>
            <a:normAutofit fontScale="90000"/>
          </a:bodyPr>
          <a:lstStyle/>
          <a:p>
            <a:r>
              <a:rPr lang="en-US" dirty="0" smtClean="0"/>
              <a:t>Technical &amp; Vocational education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descr="Mahatma Gandhi on craft-centric education"/>
          <p:cNvPicPr>
            <a:picLocks noGrp="1"/>
          </p:cNvPicPr>
          <p:nvPr>
            <p:ph idx="1"/>
          </p:nvPr>
        </p:nvPicPr>
        <p:blipFill>
          <a:blip r:embed="rId2"/>
          <a:srcRect/>
          <a:stretch>
            <a:fillRect/>
          </a:stretch>
        </p:blipFill>
        <p:spPr bwMode="auto">
          <a:xfrm>
            <a:off x="457200" y="304800"/>
            <a:ext cx="82296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76800"/>
          </a:xfrm>
        </p:spPr>
        <p:txBody>
          <a:bodyPr>
            <a:noAutofit/>
          </a:bodyPr>
          <a:lstStyle/>
          <a:p>
            <a:pPr algn="just">
              <a:buFont typeface="Wingdings" pitchFamily="2" charset="2"/>
              <a:buChar char="Ø"/>
            </a:pPr>
            <a:r>
              <a:rPr lang="en-US" sz="2400" dirty="0" smtClean="0"/>
              <a:t>Now we are in the era of technology and we can not think a day without the use of technology. So </a:t>
            </a:r>
            <a:r>
              <a:rPr lang="en-US" sz="2400" dirty="0" err="1" smtClean="0"/>
              <a:t>Gandhiji,s</a:t>
            </a:r>
            <a:r>
              <a:rPr lang="en-US" sz="2400" dirty="0" smtClean="0"/>
              <a:t> concept of </a:t>
            </a:r>
            <a:r>
              <a:rPr lang="en-US" sz="2400" dirty="0" err="1" smtClean="0"/>
              <a:t>Nai-Talim</a:t>
            </a:r>
            <a:r>
              <a:rPr lang="en-US" sz="2400" dirty="0" smtClean="0"/>
              <a:t> can be implemented in a befitting manner, as education is life long process to the adjustment with the changing society.</a:t>
            </a:r>
          </a:p>
          <a:p>
            <a:pPr algn="just">
              <a:buNone/>
            </a:pPr>
            <a:r>
              <a:rPr lang="en-US" sz="2400" b="1" u="sng" dirty="0" smtClean="0"/>
              <a:t>Steps:</a:t>
            </a:r>
            <a:endParaRPr lang="en-US" sz="2400" b="1" dirty="0" smtClean="0"/>
          </a:p>
          <a:p>
            <a:pPr algn="just">
              <a:buFont typeface="Wingdings" pitchFamily="2" charset="2"/>
              <a:buChar char="Ø"/>
            </a:pPr>
            <a:r>
              <a:rPr lang="en-US" sz="2400" dirty="0" smtClean="0"/>
              <a:t>Technology based teaching –learning .</a:t>
            </a:r>
          </a:p>
          <a:p>
            <a:pPr algn="just">
              <a:buFont typeface="Wingdings" pitchFamily="2" charset="2"/>
              <a:buChar char="Ø"/>
            </a:pPr>
            <a:r>
              <a:rPr lang="en-US" sz="2400" dirty="0" smtClean="0"/>
              <a:t>Need based curriculum</a:t>
            </a:r>
          </a:p>
          <a:p>
            <a:pPr algn="just">
              <a:buFont typeface="Wingdings" pitchFamily="2" charset="2"/>
              <a:buChar char="Ø"/>
            </a:pPr>
            <a:r>
              <a:rPr lang="en-US" sz="2400" dirty="0" smtClean="0"/>
              <a:t>Computer as a compulsory subject in school curriculum.</a:t>
            </a:r>
          </a:p>
          <a:p>
            <a:pPr algn="just">
              <a:buFont typeface="Wingdings" pitchFamily="2" charset="2"/>
              <a:buChar char="Ø"/>
            </a:pPr>
            <a:r>
              <a:rPr lang="en-US" sz="2400" dirty="0" smtClean="0"/>
              <a:t>Internet facility in schools( in rural &amp; urban areas).</a:t>
            </a:r>
          </a:p>
          <a:p>
            <a:pPr>
              <a:buFont typeface="Wingdings" pitchFamily="2" charset="2"/>
              <a:buChar char="Ø"/>
            </a:pPr>
            <a:endParaRPr lang="en-US" sz="2400" dirty="0" smtClean="0"/>
          </a:p>
        </p:txBody>
      </p:sp>
      <p:sp>
        <p:nvSpPr>
          <p:cNvPr id="2" name="Title 1"/>
          <p:cNvSpPr>
            <a:spLocks noGrp="1"/>
          </p:cNvSpPr>
          <p:nvPr>
            <p:ph type="title"/>
          </p:nvPr>
        </p:nvSpPr>
        <p:spPr>
          <a:xfrm>
            <a:off x="457200" y="381000"/>
            <a:ext cx="8229600" cy="838200"/>
          </a:xfrm>
        </p:spPr>
        <p:txBody>
          <a:bodyPr/>
          <a:lstStyle/>
          <a:p>
            <a:r>
              <a:rPr lang="en-US" dirty="0" smtClean="0"/>
              <a:t>Present Society &amp; Education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According to UNICEF, A quality education is defined by five elements: the learner's outside experiences, learning environment, content of education, learning processes, and education outcomes. Learners must be healthy, well-nourished and supported by their families and communities. The learning environment should be safe, healthy and stimulating. Appropriate education content is relevant to the learner and presented in a well-managed classroom. Learning outcomes should meet promote participation in society.</a:t>
            </a:r>
            <a:endParaRPr lang="en-US" dirty="0"/>
          </a:p>
        </p:txBody>
      </p:sp>
      <p:sp>
        <p:nvSpPr>
          <p:cNvPr id="2" name="Title 1"/>
          <p:cNvSpPr>
            <a:spLocks noGrp="1"/>
          </p:cNvSpPr>
          <p:nvPr>
            <p:ph type="title"/>
          </p:nvPr>
        </p:nvSpPr>
        <p:spPr/>
        <p:txBody>
          <a:bodyPr/>
          <a:lstStyle/>
          <a:p>
            <a:r>
              <a:rPr lang="en-US" dirty="0" smtClean="0"/>
              <a:t>	    Quality Education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New-Education means process of facilitating learning in that way which is different from one that existed earlier. So we should have mental preparation for accepting new things.</a:t>
            </a:r>
          </a:p>
          <a:p>
            <a:endParaRPr lang="en-US" dirty="0" smtClean="0"/>
          </a:p>
          <a:p>
            <a:r>
              <a:rPr lang="en-US" dirty="0" smtClean="0"/>
              <a:t>Here we need action oriented research by identifying the area which needs attention.</a:t>
            </a:r>
            <a:endParaRPr lang="en-US" dirty="0"/>
          </a:p>
        </p:txBody>
      </p:sp>
      <p:sp>
        <p:nvSpPr>
          <p:cNvPr id="3" name="Title 2"/>
          <p:cNvSpPr>
            <a:spLocks noGrp="1"/>
          </p:cNvSpPr>
          <p:nvPr>
            <p:ph type="title"/>
          </p:nvPr>
        </p:nvSpPr>
        <p:spPr/>
        <p:txBody>
          <a:bodyPr/>
          <a:lstStyle/>
          <a:p>
            <a:r>
              <a:rPr lang="en-US" dirty="0" smtClean="0"/>
              <a:t>            Conclusion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87263" y="2979259"/>
            <a:ext cx="7461173" cy="707886"/>
          </a:xfrm>
          <a:prstGeom prst="rect">
            <a:avLst/>
          </a:prstGeom>
        </p:spPr>
        <p:txBody>
          <a:bodyPr wrap="square">
            <a:spAutoFit/>
          </a:bodyPr>
          <a:lstStyle/>
          <a:p>
            <a:pPr algn="ctr"/>
            <a:r>
              <a:rPr lang="en-US" sz="4000" dirty="0" smtClean="0"/>
              <a:t> Thank  you </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696200" cy="5791200"/>
          </a:xfrm>
        </p:spPr>
        <p:txBody>
          <a:bodyPr>
            <a:normAutofit/>
          </a:bodyPr>
          <a:lstStyle/>
          <a:p>
            <a:pPr algn="ctr"/>
            <a:r>
              <a:rPr lang="en-US" sz="2800" dirty="0" smtClean="0"/>
              <a:t>GANDHIJI’S CONCEPT ON EDUCATION AND</a:t>
            </a:r>
            <a:br>
              <a:rPr lang="en-US" sz="2800" dirty="0" smtClean="0"/>
            </a:br>
            <a:r>
              <a:rPr lang="en-US" sz="2800" dirty="0" smtClean="0"/>
              <a:t/>
            </a:r>
            <a:br>
              <a:rPr lang="en-US" sz="2800" dirty="0" smtClean="0"/>
            </a:br>
            <a:r>
              <a:rPr lang="en-US" sz="2800" dirty="0" smtClean="0"/>
              <a:t> ITS RELEVANCE IN THE PRESENT DAY</a:t>
            </a:r>
            <a:r>
              <a:rPr lang="en-US" sz="2800" b="0" dirty="0" smtClean="0"/>
              <a:t/>
            </a:r>
            <a:br>
              <a:rPr lang="en-US" sz="2800" b="0" dirty="0" smtClean="0"/>
            </a:br>
            <a:r>
              <a:rPr lang="en-US" sz="2800" b="0" dirty="0" smtClean="0"/>
              <a:t/>
            </a:r>
            <a:br>
              <a:rPr lang="en-US" sz="2800" b="0" dirty="0" smtClean="0"/>
            </a:br>
            <a:r>
              <a:rPr lang="en-US" sz="2800" b="0" dirty="0" smtClean="0"/>
              <a:t/>
            </a:r>
            <a:br>
              <a:rPr lang="en-US" sz="2800" b="0" dirty="0" smtClean="0"/>
            </a:br>
            <a:r>
              <a:rPr lang="en-US" sz="2800" b="0" dirty="0" smtClean="0"/>
              <a:t/>
            </a:r>
            <a:br>
              <a:rPr lang="en-US" sz="2800" b="0" dirty="0" smtClean="0"/>
            </a:br>
            <a:r>
              <a:rPr lang="en-US" sz="2800" b="0" dirty="0" smtClean="0"/>
              <a:t/>
            </a:r>
            <a:br>
              <a:rPr lang="en-US" sz="2800" b="0" dirty="0" smtClean="0"/>
            </a:br>
            <a:r>
              <a:rPr lang="en-US" sz="2800" b="0" dirty="0" smtClean="0"/>
              <a:t/>
            </a:r>
            <a:br>
              <a:rPr lang="en-US" sz="2800" b="0" dirty="0" smtClean="0"/>
            </a:br>
            <a:r>
              <a:rPr lang="en-US" sz="2800" b="0" dirty="0" smtClean="0"/>
              <a:t>				DEEPIKA MUKHERJEE  </a:t>
            </a:r>
            <a:br>
              <a:rPr lang="en-US" sz="2800" b="0" dirty="0" smtClean="0"/>
            </a:br>
            <a:r>
              <a:rPr lang="en-US" sz="2800" b="0" dirty="0" smtClean="0"/>
              <a:t>				</a:t>
            </a:r>
            <a:br>
              <a:rPr lang="en-US" sz="2800" b="0" dirty="0" smtClean="0"/>
            </a:br>
            <a:endParaRPr lang="en-US" sz="28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descr="Image result for images of great educationist"/>
          <p:cNvPicPr>
            <a:picLocks/>
          </p:cNvPicPr>
          <p:nvPr/>
        </p:nvPicPr>
        <p:blipFill>
          <a:blip r:embed="rId2"/>
          <a:srcRect/>
          <a:stretch>
            <a:fillRect/>
          </a:stretch>
        </p:blipFill>
        <p:spPr bwMode="auto">
          <a:xfrm>
            <a:off x="381000" y="609600"/>
            <a:ext cx="84582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5025" y="115888"/>
            <a:ext cx="8308975" cy="1301750"/>
          </a:xfrm>
        </p:spPr>
        <p:txBody>
          <a:bodyPr/>
          <a:lstStyle/>
          <a:p>
            <a:r>
              <a:rPr lang="en-US" dirty="0" smtClean="0"/>
              <a:t>Introduction</a:t>
            </a:r>
            <a:endParaRPr lang="en-US" dirty="0"/>
          </a:p>
        </p:txBody>
      </p:sp>
      <p:sp>
        <p:nvSpPr>
          <p:cNvPr id="5" name="TextBox 4"/>
          <p:cNvSpPr txBox="1"/>
          <p:nvPr/>
        </p:nvSpPr>
        <p:spPr>
          <a:xfrm>
            <a:off x="990600" y="1524000"/>
            <a:ext cx="7086600" cy="3785652"/>
          </a:xfrm>
          <a:prstGeom prst="rect">
            <a:avLst/>
          </a:prstGeom>
          <a:noFill/>
        </p:spPr>
        <p:txBody>
          <a:bodyPr wrap="square" rtlCol="0">
            <a:spAutoFit/>
          </a:bodyPr>
          <a:lstStyle/>
          <a:p>
            <a:pPr algn="just"/>
            <a:r>
              <a:rPr lang="en-US" sz="2400" dirty="0" smtClean="0"/>
              <a:t>Mahatma Gandhi is the father of the modern India. According to him Truth is God and God is Truth. His life was an experiment with truth and he had strong faith in peace, truth and non-violence. Basic education was his brainchild and its principles were based on his philosophy of life. He was born on 2nd October, 1869 at </a:t>
            </a:r>
            <a:r>
              <a:rPr lang="en-US" sz="2400" dirty="0" err="1" smtClean="0"/>
              <a:t>Porebandar</a:t>
            </a:r>
            <a:r>
              <a:rPr lang="en-US" sz="2400" dirty="0" smtClean="0"/>
              <a:t>, </a:t>
            </a:r>
            <a:r>
              <a:rPr lang="en-US" sz="2400" dirty="0" err="1" smtClean="0"/>
              <a:t>Kathiabad</a:t>
            </a:r>
            <a:r>
              <a:rPr lang="en-US" sz="2400" dirty="0" smtClean="0"/>
              <a:t>, </a:t>
            </a:r>
            <a:r>
              <a:rPr lang="en-US" sz="2400" dirty="0" err="1" smtClean="0"/>
              <a:t>Gujurat</a:t>
            </a:r>
            <a:r>
              <a:rPr lang="en-US" sz="2400" dirty="0" smtClean="0"/>
              <a:t> and breathed his last on 30th January, 1948.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err="1" smtClean="0"/>
              <a:t>Nai-Talim</a:t>
            </a:r>
            <a:r>
              <a:rPr lang="en-US" sz="2400" dirty="0" smtClean="0"/>
              <a:t> is a principle which states that knowledge and work are not separate. Here emphasis is given on 3Hs-Head, Heart &amp; Hand. It is a craft based education.</a:t>
            </a:r>
          </a:p>
          <a:p>
            <a:pPr algn="just"/>
            <a:endParaRPr lang="en-US" sz="2400" dirty="0" smtClean="0"/>
          </a:p>
          <a:p>
            <a:pPr algn="just">
              <a:buNone/>
            </a:pPr>
            <a:r>
              <a:rPr lang="en-US" sz="2400" b="1" dirty="0" smtClean="0"/>
              <a:t>This pedagogy rests on three pillars</a:t>
            </a:r>
            <a:r>
              <a:rPr lang="en-US" sz="2400" dirty="0" smtClean="0"/>
              <a:t>:-</a:t>
            </a:r>
          </a:p>
          <a:p>
            <a:pPr algn="just">
              <a:buNone/>
            </a:pPr>
            <a:endParaRPr lang="en-US" sz="2400" dirty="0" smtClean="0"/>
          </a:p>
          <a:p>
            <a:pPr algn="just"/>
            <a:r>
              <a:rPr lang="en-US" sz="2400" dirty="0" smtClean="0"/>
              <a:t>Education is life long process.</a:t>
            </a:r>
          </a:p>
          <a:p>
            <a:pPr algn="just"/>
            <a:r>
              <a:rPr lang="en-US" sz="2400" dirty="0" smtClean="0"/>
              <a:t>Education has a social dimension.</a:t>
            </a:r>
          </a:p>
          <a:p>
            <a:pPr algn="just"/>
            <a:r>
              <a:rPr lang="en-US" sz="2400" dirty="0" smtClean="0"/>
              <a:t>Education ought to address the holistic development of the individual.</a:t>
            </a:r>
            <a:endParaRPr lang="en-US" sz="2400" dirty="0"/>
          </a:p>
        </p:txBody>
      </p:sp>
      <p:sp>
        <p:nvSpPr>
          <p:cNvPr id="3" name="Title 2"/>
          <p:cNvSpPr>
            <a:spLocks noGrp="1"/>
          </p:cNvSpPr>
          <p:nvPr>
            <p:ph type="title"/>
          </p:nvPr>
        </p:nvSpPr>
        <p:spPr/>
        <p:txBody>
          <a:bodyPr/>
          <a:lstStyle/>
          <a:p>
            <a:r>
              <a:rPr lang="en-US" dirty="0" err="1" smtClean="0"/>
              <a:t>Nai</a:t>
            </a:r>
            <a:r>
              <a:rPr lang="en-US" dirty="0" smtClean="0"/>
              <a:t> –</a:t>
            </a:r>
            <a:r>
              <a:rPr lang="en-US" dirty="0" err="1" smtClean="0"/>
              <a:t>Talim</a:t>
            </a:r>
            <a:r>
              <a:rPr lang="en-US" dirty="0" smtClean="0"/>
              <a:t> (Basic Education)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dirty="0" smtClean="0"/>
              <a:t>Free and compulsory primary education.</a:t>
            </a:r>
          </a:p>
          <a:p>
            <a:pPr algn="just"/>
            <a:endParaRPr lang="en-US" sz="2000" dirty="0" smtClean="0"/>
          </a:p>
          <a:p>
            <a:pPr algn="just"/>
            <a:r>
              <a:rPr lang="en-US" sz="2000" dirty="0" smtClean="0"/>
              <a:t>Mother tongue as the medium of instruction.</a:t>
            </a:r>
          </a:p>
          <a:p>
            <a:pPr algn="just"/>
            <a:endParaRPr lang="en-US" sz="2000" dirty="0" smtClean="0"/>
          </a:p>
          <a:p>
            <a:pPr algn="just"/>
            <a:r>
              <a:rPr lang="en-US" sz="2000" dirty="0" smtClean="0"/>
              <a:t>Need based curriculum.</a:t>
            </a:r>
          </a:p>
          <a:p>
            <a:pPr algn="just"/>
            <a:endParaRPr lang="en-US" sz="2000" dirty="0" smtClean="0"/>
          </a:p>
          <a:p>
            <a:pPr algn="just"/>
            <a:r>
              <a:rPr lang="en-US" sz="2000" dirty="0" smtClean="0"/>
              <a:t>The Education Commission (1964-66) fully </a:t>
            </a:r>
            <a:r>
              <a:rPr lang="en-US" sz="2000" dirty="0" err="1" smtClean="0"/>
              <a:t>recognised</a:t>
            </a:r>
            <a:r>
              <a:rPr lang="en-US" sz="2000" dirty="0" smtClean="0"/>
              <a:t> the importance of basic education and incorporated in its recommendations many of the fundamental features of basic education.</a:t>
            </a:r>
          </a:p>
          <a:p>
            <a:pPr algn="just"/>
            <a:endParaRPr lang="en-US" sz="2000" dirty="0" smtClean="0"/>
          </a:p>
          <a:p>
            <a:pPr algn="just"/>
            <a:r>
              <a:rPr lang="en-US" sz="2000" dirty="0" smtClean="0"/>
              <a:t> </a:t>
            </a:r>
            <a:r>
              <a:rPr lang="en-US" sz="2000" dirty="0" err="1" smtClean="0"/>
              <a:t>Iswarbhai</a:t>
            </a:r>
            <a:r>
              <a:rPr lang="en-US" sz="2000" dirty="0" smtClean="0"/>
              <a:t> Patel Committee (1977) had coined a new terminology as Socially Useful Productive Work (SUPW).</a:t>
            </a:r>
          </a:p>
        </p:txBody>
      </p:sp>
      <p:sp>
        <p:nvSpPr>
          <p:cNvPr id="2" name="Title 1"/>
          <p:cNvSpPr>
            <a:spLocks noGrp="1"/>
          </p:cNvSpPr>
          <p:nvPr>
            <p:ph type="title"/>
          </p:nvPr>
        </p:nvSpPr>
        <p:spPr/>
        <p:txBody>
          <a:bodyPr/>
          <a:lstStyle/>
          <a:p>
            <a:r>
              <a:rPr lang="en-US" dirty="0" smtClean="0"/>
              <a:t>Importance of Basic education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534400" cy="4830763"/>
          </a:xfrm>
        </p:spPr>
        <p:txBody>
          <a:bodyPr>
            <a:noAutofit/>
          </a:bodyPr>
          <a:lstStyle/>
          <a:p>
            <a:pPr algn="just"/>
            <a:endParaRPr lang="en-US" sz="2000" dirty="0" smtClean="0"/>
          </a:p>
          <a:p>
            <a:pPr algn="just"/>
            <a:r>
              <a:rPr lang="en-US" sz="2000" dirty="0" smtClean="0"/>
              <a:t>His thoughts on education are quite relevant to the life, needs and aspirations of the society.</a:t>
            </a:r>
          </a:p>
          <a:p>
            <a:pPr algn="just"/>
            <a:endParaRPr lang="en-US" sz="2000" dirty="0" smtClean="0"/>
          </a:p>
          <a:p>
            <a:pPr algn="just"/>
            <a:r>
              <a:rPr lang="en-US" sz="2000" dirty="0" err="1" smtClean="0"/>
              <a:t>Gandhiji</a:t>
            </a:r>
            <a:r>
              <a:rPr lang="en-US" sz="2000" dirty="0" smtClean="0"/>
              <a:t> laid stress on economic activities in education.</a:t>
            </a:r>
          </a:p>
          <a:p>
            <a:pPr algn="just"/>
            <a:endParaRPr lang="en-US" sz="2000" dirty="0" smtClean="0"/>
          </a:p>
          <a:p>
            <a:pPr algn="just"/>
            <a:r>
              <a:rPr lang="en-US" sz="2000" dirty="0" err="1" smtClean="0"/>
              <a:t>Gandhiji</a:t>
            </a:r>
            <a:r>
              <a:rPr lang="en-US" sz="2000" dirty="0" smtClean="0"/>
              <a:t> aimed at education as an agency of character development.</a:t>
            </a:r>
          </a:p>
          <a:p>
            <a:pPr algn="just"/>
            <a:endParaRPr lang="en-US" sz="2000" dirty="0" smtClean="0"/>
          </a:p>
          <a:p>
            <a:pPr algn="just"/>
            <a:r>
              <a:rPr lang="en-US" sz="2000" dirty="0" smtClean="0"/>
              <a:t> Spiritual development was an important aim of his education.</a:t>
            </a:r>
          </a:p>
          <a:p>
            <a:pPr algn="just"/>
            <a:endParaRPr lang="en-US" sz="2000" dirty="0" smtClean="0"/>
          </a:p>
          <a:p>
            <a:pPr algn="just"/>
            <a:r>
              <a:rPr lang="en-US" sz="2000" dirty="0" smtClean="0"/>
              <a:t> Self-realization was the main objective of </a:t>
            </a:r>
            <a:r>
              <a:rPr lang="en-US" sz="2000" dirty="0" err="1" smtClean="0"/>
              <a:t>Gandhian</a:t>
            </a:r>
            <a:r>
              <a:rPr lang="en-US" sz="2000" dirty="0" smtClean="0"/>
              <a:t> education.</a:t>
            </a:r>
          </a:p>
          <a:p>
            <a:pPr algn="just"/>
            <a:endParaRPr lang="en-US" sz="2000" dirty="0" smtClean="0"/>
          </a:p>
          <a:p>
            <a:pPr algn="just"/>
            <a:r>
              <a:rPr lang="en-US" sz="2000" dirty="0" smtClean="0"/>
              <a:t> He wanted that every school should be a community centre. </a:t>
            </a:r>
            <a:endParaRPr lang="en-US" sz="2000" dirty="0"/>
          </a:p>
        </p:txBody>
      </p:sp>
      <p:sp>
        <p:nvSpPr>
          <p:cNvPr id="2" name="Title 1"/>
          <p:cNvSpPr>
            <a:spLocks noGrp="1"/>
          </p:cNvSpPr>
          <p:nvPr>
            <p:ph type="title"/>
          </p:nvPr>
        </p:nvSpPr>
        <p:spPr>
          <a:xfrm>
            <a:off x="457200" y="274638"/>
            <a:ext cx="8382000" cy="1143000"/>
          </a:xfrm>
        </p:spPr>
        <p:txBody>
          <a:bodyPr>
            <a:normAutofit fontScale="90000"/>
          </a:bodyPr>
          <a:lstStyle/>
          <a:p>
            <a:r>
              <a:rPr lang="en-US" dirty="0" smtClean="0"/>
              <a:t>Principles &amp; Objectives of </a:t>
            </a:r>
            <a:r>
              <a:rPr lang="en-US" dirty="0" err="1" smtClean="0"/>
              <a:t>Gandhian</a:t>
            </a:r>
            <a:r>
              <a:rPr lang="en-US" dirty="0" smtClean="0"/>
              <a:t> Education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19472"/>
          </a:xfrm>
        </p:spPr>
        <p:txBody>
          <a:bodyPr>
            <a:noAutofit/>
          </a:bodyPr>
          <a:lstStyle/>
          <a:p>
            <a:r>
              <a:rPr lang="en-US" sz="1800" dirty="0" smtClean="0"/>
              <a:t>(</a:t>
            </a:r>
            <a:r>
              <a:rPr lang="en-US" sz="1800" dirty="0" err="1" smtClean="0"/>
              <a:t>i</a:t>
            </a:r>
            <a:r>
              <a:rPr lang="en-US" sz="1800" dirty="0" smtClean="0"/>
              <a:t>) A craft suiting to the local needs and conditions, (ii) Mother tongue, (iii) Arithmetic, (iv) Social studies, (v) General Science, (vi) Art work, (vii) Music, (viii) Domestic Science for Girls in place of General Science. All subjects were taught through a basic craft. Mother tongue occupied and important place as a subject of study and as the medium of instruction.</a:t>
            </a:r>
          </a:p>
          <a:p>
            <a:endParaRPr lang="en-US" sz="1800" dirty="0" smtClean="0"/>
          </a:p>
          <a:p>
            <a:r>
              <a:rPr lang="en-US" sz="1800" dirty="0" smtClean="0"/>
              <a:t>. Mahatma Gandhi took craft as a means of production and as a source of recreation as well as character-building. He emphasized the principles of cooperative activity, planning, accuracy, initiative and individual responsibility in learning.</a:t>
            </a:r>
          </a:p>
          <a:p>
            <a:endParaRPr lang="en-US" sz="1800" dirty="0" smtClean="0"/>
          </a:p>
          <a:p>
            <a:r>
              <a:rPr lang="en-US" sz="1800" dirty="0" err="1" smtClean="0"/>
              <a:t>Gandhiji's</a:t>
            </a:r>
            <a:r>
              <a:rPr lang="en-US" sz="1800" dirty="0" smtClean="0"/>
              <a:t> Craft-</a:t>
            </a:r>
            <a:r>
              <a:rPr lang="en-US" sz="1800" dirty="0" err="1" smtClean="0"/>
              <a:t>centred</a:t>
            </a:r>
            <a:r>
              <a:rPr lang="en-US" sz="1800" dirty="0" smtClean="0"/>
              <a:t> education has a great similarity with the modern concept of work experience of Socially Useful Productive Work (SUPW). </a:t>
            </a:r>
            <a:r>
              <a:rPr lang="en-US" sz="1800" dirty="0" err="1" smtClean="0"/>
              <a:t>Universalization</a:t>
            </a:r>
            <a:r>
              <a:rPr lang="en-US" sz="1800" dirty="0" smtClean="0"/>
              <a:t> of elementary education and development of all-round personality of the child were the main objectives of the </a:t>
            </a:r>
            <a:r>
              <a:rPr lang="en-US" sz="1800" dirty="0" err="1" smtClean="0"/>
              <a:t>Gandhian</a:t>
            </a:r>
            <a:r>
              <a:rPr lang="en-US" sz="1800" dirty="0" smtClean="0"/>
              <a:t> Education.</a:t>
            </a:r>
          </a:p>
          <a:p>
            <a:endParaRPr lang="en-US" sz="1800" dirty="0" smtClean="0"/>
          </a:p>
          <a:p>
            <a:endParaRPr lang="en-US" sz="1800" dirty="0"/>
          </a:p>
        </p:txBody>
      </p:sp>
      <p:sp>
        <p:nvSpPr>
          <p:cNvPr id="2" name="Title 1"/>
          <p:cNvSpPr>
            <a:spLocks noGrp="1"/>
          </p:cNvSpPr>
          <p:nvPr>
            <p:ph type="title"/>
          </p:nvPr>
        </p:nvSpPr>
        <p:spPr>
          <a:xfrm>
            <a:off x="457200" y="274638"/>
            <a:ext cx="8229600" cy="1242378"/>
          </a:xfrm>
        </p:spPr>
        <p:txBody>
          <a:bodyPr>
            <a:normAutofit fontScale="90000"/>
          </a:bodyPr>
          <a:lstStyle/>
          <a:p>
            <a:r>
              <a:rPr lang="en-US" dirty="0" smtClean="0"/>
              <a:t>The contents of </a:t>
            </a:r>
            <a:r>
              <a:rPr lang="en-US" dirty="0" err="1" smtClean="0"/>
              <a:t>Gandhian</a:t>
            </a:r>
            <a:r>
              <a:rPr lang="en-US" dirty="0" smtClean="0"/>
              <a:t> Education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2000" dirty="0" smtClean="0"/>
              <a:t> It is job centered, value based and mass oriented.</a:t>
            </a:r>
          </a:p>
          <a:p>
            <a:pPr algn="just"/>
            <a:endParaRPr lang="en-US" sz="2000" dirty="0" smtClean="0"/>
          </a:p>
          <a:p>
            <a:pPr algn="just"/>
            <a:r>
              <a:rPr lang="en-US" sz="2000" dirty="0" smtClean="0"/>
              <a:t> It is the first model of </a:t>
            </a:r>
            <a:r>
              <a:rPr lang="en-US" sz="2000" dirty="0" err="1" smtClean="0"/>
              <a:t>vocationalisation</a:t>
            </a:r>
            <a:r>
              <a:rPr lang="en-US" sz="2000" dirty="0" smtClean="0"/>
              <a:t> of education in India.</a:t>
            </a:r>
          </a:p>
          <a:p>
            <a:pPr algn="just"/>
            <a:endParaRPr lang="en-US" sz="2000" dirty="0" smtClean="0"/>
          </a:p>
          <a:p>
            <a:pPr algn="just"/>
            <a:r>
              <a:rPr lang="en-US" sz="2000" dirty="0" smtClean="0"/>
              <a:t> In the reports of the various committees and commissions the need and the importance of education has been emphasized to make it vocational i.e. job oriented and productive for self-employment.</a:t>
            </a:r>
          </a:p>
          <a:p>
            <a:pPr algn="just"/>
            <a:endParaRPr lang="en-US" sz="2000" dirty="0" smtClean="0"/>
          </a:p>
          <a:p>
            <a:pPr algn="just"/>
            <a:r>
              <a:rPr lang="en-US" sz="2000" dirty="0" smtClean="0"/>
              <a:t> With the serious problem of mounting educated unemployed young men and women, growing unrest among the students, re-orientation of the educational system on the spirit of </a:t>
            </a:r>
            <a:r>
              <a:rPr lang="en-US" sz="2000" dirty="0" err="1" smtClean="0"/>
              <a:t>Gandhian</a:t>
            </a:r>
            <a:r>
              <a:rPr lang="en-US" sz="2000" dirty="0" smtClean="0"/>
              <a:t> conception of education seems to be the need of the 21st century.</a:t>
            </a:r>
            <a:endParaRPr lang="en-US" sz="2000" dirty="0"/>
          </a:p>
        </p:txBody>
      </p:sp>
      <p:sp>
        <p:nvSpPr>
          <p:cNvPr id="2" name="Title 1"/>
          <p:cNvSpPr>
            <a:spLocks noGrp="1"/>
          </p:cNvSpPr>
          <p:nvPr>
            <p:ph type="title"/>
          </p:nvPr>
        </p:nvSpPr>
        <p:spPr/>
        <p:txBody>
          <a:bodyPr>
            <a:normAutofit fontScale="90000"/>
          </a:bodyPr>
          <a:lstStyle/>
          <a:p>
            <a:r>
              <a:rPr lang="en-US" dirty="0" smtClean="0"/>
              <a:t>Need of </a:t>
            </a:r>
            <a:r>
              <a:rPr lang="en-US" dirty="0" err="1" smtClean="0"/>
              <a:t>Gandhian</a:t>
            </a:r>
            <a:r>
              <a:rPr lang="en-US" dirty="0" smtClean="0"/>
              <a:t> concept of Education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868</TotalTime>
  <Words>906</Words>
  <Application>Microsoft Office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5th semester Education General &amp; 6th semester hons    </vt:lpstr>
      <vt:lpstr>GANDHIJI’S CONCEPT ON EDUCATION AND   ITS RELEVANCE IN THE PRESENT DAY          DEEPIKA MUKHERJEE        </vt:lpstr>
      <vt:lpstr>Slide 3</vt:lpstr>
      <vt:lpstr>Introduction</vt:lpstr>
      <vt:lpstr>Nai –Talim (Basic Education)</vt:lpstr>
      <vt:lpstr>Importance of Basic education</vt:lpstr>
      <vt:lpstr>Principles &amp; Objectives of Gandhian Education</vt:lpstr>
      <vt:lpstr>The contents of Gandhian Education</vt:lpstr>
      <vt:lpstr>Need of Gandhian concept of Education</vt:lpstr>
      <vt:lpstr>Relevances</vt:lpstr>
      <vt:lpstr>Technical &amp; Vocational education</vt:lpstr>
      <vt:lpstr>Slide 12</vt:lpstr>
      <vt:lpstr>Present Society &amp; Education</vt:lpstr>
      <vt:lpstr>     Quality Education</vt:lpstr>
      <vt:lpstr>            Conclusion</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satyen</dc:creator>
  <cp:lastModifiedBy>satyen</cp:lastModifiedBy>
  <cp:revision>95</cp:revision>
  <dcterms:created xsi:type="dcterms:W3CDTF">2006-08-16T00:00:00Z</dcterms:created>
  <dcterms:modified xsi:type="dcterms:W3CDTF">2022-08-17T14:10:26Z</dcterms:modified>
</cp:coreProperties>
</file>