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65" r:id="rId10"/>
    <p:sldId id="266" r:id="rId11"/>
    <p:sldId id="268" r:id="rId12"/>
    <p:sldId id="269"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A1039F7-5510-4830-AD4B-F79FC594121D}" type="datetimeFigureOut">
              <a:rPr lang="en-US" smtClean="0"/>
              <a:pPr/>
              <a:t>2/25/2023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1039F7-5510-4830-AD4B-F79FC594121D}" type="datetimeFigureOut">
              <a:rPr lang="en-US" smtClean="0"/>
              <a:pPr/>
              <a:t>2/25/2023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1039F7-5510-4830-AD4B-F79FC594121D}" type="datetimeFigureOut">
              <a:rPr lang="en-US" smtClean="0"/>
              <a:pPr/>
              <a:t>2/25/2023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1039F7-5510-4830-AD4B-F79FC594121D}" type="datetimeFigureOut">
              <a:rPr lang="en-US" smtClean="0"/>
              <a:pPr/>
              <a:t>2/25/2023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039F7-5510-4830-AD4B-F79FC594121D}" type="datetimeFigureOut">
              <a:rPr lang="en-US" smtClean="0"/>
              <a:pPr/>
              <a:t>2/25/2023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A1039F7-5510-4830-AD4B-F79FC594121D}" type="datetimeFigureOut">
              <a:rPr lang="en-US" smtClean="0"/>
              <a:pPr/>
              <a:t>2/25/2023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1039F7-5510-4830-AD4B-F79FC594121D}" type="datetimeFigureOut">
              <a:rPr lang="en-US" smtClean="0"/>
              <a:pPr/>
              <a:t>2/25/2023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A1039F7-5510-4830-AD4B-F79FC594121D}" type="datetimeFigureOut">
              <a:rPr lang="en-US" smtClean="0"/>
              <a:pPr/>
              <a:t>2/25/2023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9F7-5510-4830-AD4B-F79FC594121D}" type="datetimeFigureOut">
              <a:rPr lang="en-US" smtClean="0"/>
              <a:pPr/>
              <a:t>2/25/2023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39F7-5510-4830-AD4B-F79FC594121D}" type="datetimeFigureOut">
              <a:rPr lang="en-US" smtClean="0"/>
              <a:pPr/>
              <a:t>2/25/2023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39F7-5510-4830-AD4B-F79FC594121D}" type="datetimeFigureOut">
              <a:rPr lang="en-US" smtClean="0"/>
              <a:pPr/>
              <a:t>2/25/2023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2CA700-DD46-44AA-AEAA-2F4C68C1B23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9F7-5510-4830-AD4B-F79FC594121D}" type="datetimeFigureOut">
              <a:rPr lang="en-US" smtClean="0"/>
              <a:pPr/>
              <a:t>2/25/2023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A700-DD46-44AA-AEAA-2F4C68C1B23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28"/>
            <a:ext cx="7772400" cy="1857388"/>
          </a:xfrm>
        </p:spPr>
        <p:txBody>
          <a:bodyPr>
            <a:noAutofit/>
          </a:bodyPr>
          <a:lstStyle/>
          <a:p>
            <a:r>
              <a:rPr lang="en-IN" sz="2000" b="1" dirty="0" smtClean="0">
                <a:solidFill>
                  <a:schemeClr val="tx2"/>
                </a:solidFill>
                <a:latin typeface="Cambria" pitchFamily="18" charset="0"/>
              </a:rPr>
              <a:t>NSRPTA (8</a:t>
            </a:r>
            <a:r>
              <a:rPr lang="en-IN" sz="2000" b="1" baseline="30000" dirty="0" smtClean="0">
                <a:solidFill>
                  <a:schemeClr val="tx2"/>
                </a:solidFill>
                <a:latin typeface="Cambria" pitchFamily="18" charset="0"/>
              </a:rPr>
              <a:t>th</a:t>
            </a:r>
            <a:r>
              <a:rPr lang="en-IN" sz="2000" b="1" dirty="0" smtClean="0">
                <a:solidFill>
                  <a:schemeClr val="tx2"/>
                </a:solidFill>
                <a:latin typeface="Cambria" pitchFamily="18" charset="0"/>
              </a:rPr>
              <a:t> -9</a:t>
            </a:r>
            <a:r>
              <a:rPr lang="en-IN" sz="2000" b="1" baseline="30000" dirty="0" smtClean="0">
                <a:solidFill>
                  <a:schemeClr val="tx2"/>
                </a:solidFill>
                <a:latin typeface="Cambria" pitchFamily="18" charset="0"/>
              </a:rPr>
              <a:t>th</a:t>
            </a:r>
            <a:r>
              <a:rPr lang="en-IN" sz="2000" b="1" dirty="0" smtClean="0">
                <a:solidFill>
                  <a:schemeClr val="tx2"/>
                </a:solidFill>
                <a:latin typeface="Cambria" pitchFamily="18" charset="0"/>
              </a:rPr>
              <a:t> February 2020)</a:t>
            </a:r>
            <a:br>
              <a:rPr lang="en-IN" sz="2000" b="1" dirty="0" smtClean="0">
                <a:solidFill>
                  <a:schemeClr val="tx2"/>
                </a:solidFill>
                <a:latin typeface="Cambria" pitchFamily="18" charset="0"/>
              </a:rPr>
            </a:br>
            <a:r>
              <a:rPr lang="en-IN" sz="2000" b="1" dirty="0" smtClean="0">
                <a:solidFill>
                  <a:schemeClr val="tx2"/>
                </a:solidFill>
                <a:latin typeface="Cambria" pitchFamily="18" charset="0"/>
              </a:rPr>
              <a:t>National Seminar on Role of Physics in Technological Advances</a:t>
            </a:r>
            <a:br>
              <a:rPr lang="en-IN" sz="2000" b="1" dirty="0" smtClean="0">
                <a:solidFill>
                  <a:schemeClr val="tx2"/>
                </a:solidFill>
                <a:latin typeface="Cambria" pitchFamily="18" charset="0"/>
              </a:rPr>
            </a:br>
            <a:r>
              <a:rPr lang="en-IN" sz="2000" b="1" dirty="0" smtClean="0">
                <a:solidFill>
                  <a:schemeClr val="tx2"/>
                </a:solidFill>
                <a:latin typeface="Cambria" pitchFamily="18" charset="0"/>
              </a:rPr>
              <a:t>&amp; </a:t>
            </a:r>
            <a:br>
              <a:rPr lang="en-IN" sz="2000" b="1" dirty="0" smtClean="0">
                <a:solidFill>
                  <a:schemeClr val="tx2"/>
                </a:solidFill>
                <a:latin typeface="Cambria" pitchFamily="18" charset="0"/>
              </a:rPr>
            </a:br>
            <a:r>
              <a:rPr lang="en-IN" sz="2000" b="1" dirty="0" smtClean="0">
                <a:solidFill>
                  <a:schemeClr val="tx2"/>
                </a:solidFill>
                <a:latin typeface="Cambria" pitchFamily="18" charset="0"/>
              </a:rPr>
              <a:t>37th Convention of Orissa Physical Society</a:t>
            </a:r>
            <a:endParaRPr lang="en-IN" sz="2000" b="1" dirty="0">
              <a:solidFill>
                <a:schemeClr val="tx2"/>
              </a:solidFill>
              <a:latin typeface="Cambria" pitchFamily="18" charset="0"/>
            </a:endParaRPr>
          </a:p>
        </p:txBody>
      </p:sp>
      <p:sp>
        <p:nvSpPr>
          <p:cNvPr id="3" name="Subtitle 2"/>
          <p:cNvSpPr>
            <a:spLocks noGrp="1"/>
          </p:cNvSpPr>
          <p:nvPr>
            <p:ph type="subTitle" idx="1"/>
          </p:nvPr>
        </p:nvSpPr>
        <p:spPr>
          <a:xfrm>
            <a:off x="1528786" y="4357694"/>
            <a:ext cx="6400800" cy="1752600"/>
          </a:xfrm>
        </p:spPr>
        <p:txBody>
          <a:bodyPr>
            <a:normAutofit fontScale="70000" lnSpcReduction="20000"/>
          </a:bodyPr>
          <a:lstStyle/>
          <a:p>
            <a:r>
              <a:rPr lang="en-IN" b="1" u="sng" dirty="0" smtClean="0">
                <a:solidFill>
                  <a:srgbClr val="C00000"/>
                </a:solidFill>
              </a:rPr>
              <a:t>Presented by</a:t>
            </a:r>
            <a:r>
              <a:rPr lang="en-IN" b="1" dirty="0" smtClean="0">
                <a:solidFill>
                  <a:srgbClr val="C00000"/>
                </a:solidFill>
              </a:rPr>
              <a:t>:</a:t>
            </a:r>
          </a:p>
          <a:p>
            <a:r>
              <a:rPr lang="en-IN" i="1" dirty="0" smtClean="0">
                <a:solidFill>
                  <a:schemeClr val="tx1"/>
                </a:solidFill>
                <a:latin typeface="Cambria" pitchFamily="18" charset="0"/>
              </a:rPr>
              <a:t>Dr. Subrata Deb</a:t>
            </a:r>
          </a:p>
          <a:p>
            <a:r>
              <a:rPr lang="en-IN" dirty="0" smtClean="0">
                <a:solidFill>
                  <a:schemeClr val="tx1"/>
                </a:solidFill>
                <a:latin typeface="Cambria" pitchFamily="18" charset="0"/>
              </a:rPr>
              <a:t>Assistant Professor</a:t>
            </a:r>
          </a:p>
          <a:p>
            <a:r>
              <a:rPr lang="en-IN" dirty="0" smtClean="0">
                <a:solidFill>
                  <a:schemeClr val="tx1"/>
                </a:solidFill>
                <a:latin typeface="Cambria" pitchFamily="18" charset="0"/>
              </a:rPr>
              <a:t>Department of Physics </a:t>
            </a:r>
          </a:p>
          <a:p>
            <a:r>
              <a:rPr lang="en-IN" dirty="0" smtClean="0">
                <a:solidFill>
                  <a:schemeClr val="tx1"/>
                </a:solidFill>
                <a:latin typeface="Cambria" pitchFamily="18" charset="0"/>
              </a:rPr>
              <a:t>Women’s College, Agartala-799 001, Tripura, India</a:t>
            </a:r>
            <a:endParaRPr lang="en-IN" dirty="0">
              <a:solidFill>
                <a:schemeClr val="tx1"/>
              </a:solidFill>
              <a:latin typeface="Cambria" pitchFamily="18" charset="0"/>
            </a:endParaRPr>
          </a:p>
        </p:txBody>
      </p:sp>
      <p:sp>
        <p:nvSpPr>
          <p:cNvPr id="4" name="Title 1"/>
          <p:cNvSpPr txBox="1">
            <a:spLocks/>
          </p:cNvSpPr>
          <p:nvPr/>
        </p:nvSpPr>
        <p:spPr>
          <a:xfrm>
            <a:off x="714348" y="2428868"/>
            <a:ext cx="7772400" cy="18573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000" b="1" i="1" u="sng" strike="noStrike" kern="1200" cap="none" spc="0" normalizeH="0" baseline="0" noProof="0" dirty="0" smtClean="0">
                <a:ln>
                  <a:noFill/>
                </a:ln>
                <a:solidFill>
                  <a:srgbClr val="C00000"/>
                </a:solidFill>
                <a:effectLst/>
                <a:uLnTx/>
                <a:uFillTx/>
                <a:latin typeface="Cambria" pitchFamily="18" charset="0"/>
                <a:ea typeface="+mj-ea"/>
                <a:cs typeface="+mj-cs"/>
              </a:rPr>
              <a:t>Title</a:t>
            </a:r>
            <a:r>
              <a:rPr kumimoji="0" lang="en-IN" sz="2000" b="1" i="1" u="sng" strike="noStrike" kern="1200" cap="none" spc="0" normalizeH="0" noProof="0" dirty="0" smtClean="0">
                <a:ln>
                  <a:noFill/>
                </a:ln>
                <a:solidFill>
                  <a:srgbClr val="C00000"/>
                </a:solidFill>
                <a:effectLst/>
                <a:uLnTx/>
                <a:uFillTx/>
                <a:latin typeface="Cambria" pitchFamily="18" charset="0"/>
                <a:ea typeface="+mj-ea"/>
                <a:cs typeface="+mj-cs"/>
              </a:rPr>
              <a:t> of the Paper:</a:t>
            </a:r>
          </a:p>
          <a:p>
            <a:pPr lvl="0">
              <a:spcBef>
                <a:spcPct val="0"/>
              </a:spcBef>
            </a:pPr>
            <a:endParaRPr lang="en-IN" sz="2000" b="1" dirty="0" smtClean="0">
              <a:latin typeface="Cambria" pitchFamily="18" charset="0"/>
              <a:ea typeface="+mj-ea"/>
              <a:cs typeface="+mj-cs"/>
            </a:endParaRPr>
          </a:p>
          <a:p>
            <a:pPr lvl="0" algn="ctr">
              <a:spcBef>
                <a:spcPct val="0"/>
              </a:spcBef>
            </a:pPr>
            <a:r>
              <a:rPr lang="en-IN" sz="2400" b="1" dirty="0" smtClean="0">
                <a:latin typeface="Cambria" pitchFamily="18" charset="0"/>
                <a:ea typeface="+mj-ea"/>
                <a:cs typeface="+mj-cs"/>
              </a:rPr>
              <a:t>Effect of various parameters on </a:t>
            </a:r>
            <a:r>
              <a:rPr lang="en-IN" sz="2400" b="1" dirty="0" smtClean="0">
                <a:latin typeface="Cambria" pitchFamily="18" charset="0"/>
                <a:ea typeface="+mj-ea"/>
                <a:cs typeface="+mj-cs"/>
              </a:rPr>
              <a:t>J-aggregates of an </a:t>
            </a:r>
            <a:r>
              <a:rPr lang="en-IN" sz="2400" b="1" dirty="0" err="1" smtClean="0">
                <a:latin typeface="Cambria" pitchFamily="18" charset="0"/>
                <a:ea typeface="+mj-ea"/>
                <a:cs typeface="+mj-cs"/>
              </a:rPr>
              <a:t>Azo</a:t>
            </a:r>
            <a:r>
              <a:rPr lang="en-IN" sz="2400" b="1" dirty="0" smtClean="0">
                <a:latin typeface="Cambria" pitchFamily="18" charset="0"/>
                <a:ea typeface="+mj-ea"/>
                <a:cs typeface="+mj-cs"/>
              </a:rPr>
              <a:t> Dye Chromotrope–2R in </a:t>
            </a:r>
            <a:r>
              <a:rPr lang="en-IN" sz="2400" b="1" dirty="0" err="1" smtClean="0">
                <a:latin typeface="Cambria" pitchFamily="18" charset="0"/>
                <a:ea typeface="+mj-ea"/>
                <a:cs typeface="+mj-cs"/>
              </a:rPr>
              <a:t>LbL</a:t>
            </a:r>
            <a:r>
              <a:rPr lang="en-IN" sz="2400" b="1" dirty="0" smtClean="0">
                <a:latin typeface="Cambria" pitchFamily="18" charset="0"/>
                <a:ea typeface="+mj-ea"/>
                <a:cs typeface="+mj-cs"/>
              </a:rPr>
              <a:t> film: A Spectroscopic Investigation</a:t>
            </a:r>
            <a:endParaRPr kumimoji="0" lang="en-IN" sz="2400" b="1" i="0" u="none" strike="noStrike" kern="1200" cap="none" spc="0" normalizeH="0" baseline="0" noProof="0" dirty="0" smtClean="0">
              <a:ln>
                <a:noFill/>
              </a:ln>
              <a:solidFill>
                <a:schemeClr val="tx1"/>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400" b="1" i="0" u="none" strike="noStrike" kern="1200" cap="none" spc="0" normalizeH="0" baseline="0" noProof="0" dirty="0">
              <a:ln>
                <a:noFill/>
              </a:ln>
              <a:solidFill>
                <a:schemeClr val="tx1"/>
              </a:solidFill>
              <a:effectLst/>
              <a:uLnTx/>
              <a:uFillTx/>
              <a:latin typeface="Cambria" pitchFamily="18" charset="0"/>
              <a:ea typeface="+mj-ea"/>
              <a:cs typeface="+mj-cs"/>
            </a:endParaRPr>
          </a:p>
        </p:txBody>
      </p:sp>
      <p:pic>
        <p:nvPicPr>
          <p:cNvPr id="7" name="Picture 6" descr="C:\Users\hp\Downloads\wc - logo.jpg"/>
          <p:cNvPicPr/>
          <p:nvPr/>
        </p:nvPicPr>
        <p:blipFill>
          <a:blip r:embed="rId2"/>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pic>
        <p:nvPicPr>
          <p:cNvPr id="22530" name="Picture 2"/>
          <p:cNvPicPr>
            <a:picLocks noChangeAspect="1" noChangeArrowheads="1"/>
          </p:cNvPicPr>
          <p:nvPr/>
        </p:nvPicPr>
        <p:blipFill>
          <a:blip r:embed="rId3"/>
          <a:srcRect/>
          <a:stretch>
            <a:fillRect/>
          </a:stretch>
        </p:blipFill>
        <p:spPr bwMode="auto">
          <a:xfrm>
            <a:off x="4013520" y="1214422"/>
            <a:ext cx="5130480" cy="5357826"/>
          </a:xfrm>
          <a:prstGeom prst="rect">
            <a:avLst/>
          </a:prstGeom>
          <a:noFill/>
          <a:ln w="9525">
            <a:noFill/>
            <a:miter lim="800000"/>
            <a:headEnd/>
            <a:tailEnd/>
          </a:ln>
        </p:spPr>
      </p:pic>
      <p:sp>
        <p:nvSpPr>
          <p:cNvPr id="10" name="TextBox 9"/>
          <p:cNvSpPr txBox="1"/>
          <p:nvPr/>
        </p:nvSpPr>
        <p:spPr>
          <a:xfrm>
            <a:off x="285720" y="1000108"/>
            <a:ext cx="3786214" cy="6063198"/>
          </a:xfrm>
          <a:prstGeom prst="rect">
            <a:avLst/>
          </a:prstGeom>
          <a:noFill/>
        </p:spPr>
        <p:txBody>
          <a:bodyPr wrap="square" rtlCol="0">
            <a:spAutoFit/>
          </a:bodyPr>
          <a:lstStyle/>
          <a:p>
            <a:pPr algn="just"/>
            <a:r>
              <a:rPr lang="en-IN" dirty="0" smtClean="0">
                <a:latin typeface="Cambria" pitchFamily="18" charset="0"/>
              </a:rPr>
              <a:t>Fig. 1 shows the normalized UV-Vis absorption spectra of LBL films of PDDA-CHR (1-10 </a:t>
            </a:r>
            <a:r>
              <a:rPr lang="en-IN" dirty="0" err="1" smtClean="0">
                <a:latin typeface="Cambria" pitchFamily="18" charset="0"/>
              </a:rPr>
              <a:t>bilayers</a:t>
            </a:r>
            <a:r>
              <a:rPr lang="en-IN" dirty="0" smtClean="0">
                <a:latin typeface="Cambria" pitchFamily="18" charset="0"/>
              </a:rPr>
              <a:t>) </a:t>
            </a:r>
            <a:r>
              <a:rPr lang="en-IN" dirty="0" err="1" smtClean="0">
                <a:latin typeface="Cambria" pitchFamily="18" charset="0"/>
              </a:rPr>
              <a:t>alongwith</a:t>
            </a:r>
            <a:r>
              <a:rPr lang="en-IN" dirty="0" smtClean="0">
                <a:latin typeface="Cambria" pitchFamily="18" charset="0"/>
              </a:rPr>
              <a:t> solution and microcrystal absorption spectrum. </a:t>
            </a:r>
          </a:p>
          <a:p>
            <a:pPr algn="just"/>
            <a:r>
              <a:rPr lang="en-IN" dirty="0" smtClean="0">
                <a:latin typeface="Cambria" pitchFamily="18" charset="0"/>
              </a:rPr>
              <a:t>The solution absorption spectrum of CHR (concentration 10</a:t>
            </a:r>
            <a:r>
              <a:rPr lang="en-IN" baseline="30000" dirty="0" smtClean="0">
                <a:latin typeface="Cambria" pitchFamily="18" charset="0"/>
              </a:rPr>
              <a:t>-5</a:t>
            </a:r>
            <a:r>
              <a:rPr lang="en-IN" dirty="0" smtClean="0">
                <a:latin typeface="Cambria" pitchFamily="18" charset="0"/>
              </a:rPr>
              <a:t> M) possesses a band spectrum in the region 400–600nm with a high energy </a:t>
            </a:r>
            <a:r>
              <a:rPr lang="en-IN" dirty="0" err="1" smtClean="0">
                <a:latin typeface="Cambria" pitchFamily="18" charset="0"/>
              </a:rPr>
              <a:t>monomeric</a:t>
            </a:r>
            <a:r>
              <a:rPr lang="en-IN" dirty="0" smtClean="0">
                <a:latin typeface="Cambria" pitchFamily="18" charset="0"/>
              </a:rPr>
              <a:t> band at 506 nm </a:t>
            </a:r>
            <a:r>
              <a:rPr lang="en-IN" dirty="0" err="1" smtClean="0">
                <a:latin typeface="Cambria" pitchFamily="18" charset="0"/>
              </a:rPr>
              <a:t>alongwith</a:t>
            </a:r>
            <a:r>
              <a:rPr lang="en-IN" dirty="0" smtClean="0">
                <a:latin typeface="Cambria" pitchFamily="18" charset="0"/>
              </a:rPr>
              <a:t> another </a:t>
            </a:r>
            <a:r>
              <a:rPr lang="en-IN" dirty="0" err="1" smtClean="0">
                <a:latin typeface="Cambria" pitchFamily="18" charset="0"/>
              </a:rPr>
              <a:t>dimeric</a:t>
            </a:r>
            <a:r>
              <a:rPr lang="en-IN" dirty="0" smtClean="0">
                <a:latin typeface="Cambria" pitchFamily="18" charset="0"/>
              </a:rPr>
              <a:t> band (J-aggregate band) at 532 nm which is consistent with the reported results.</a:t>
            </a:r>
          </a:p>
          <a:p>
            <a:pPr algn="just"/>
            <a:r>
              <a:rPr lang="en-IN" dirty="0" smtClean="0">
                <a:latin typeface="Cambria" pitchFamily="18" charset="0"/>
              </a:rPr>
              <a:t>In case CHR microcrystal absorption spectrum, the </a:t>
            </a:r>
            <a:r>
              <a:rPr lang="en-IN" dirty="0" err="1" smtClean="0">
                <a:latin typeface="Cambria" pitchFamily="18" charset="0"/>
              </a:rPr>
              <a:t>monomeric</a:t>
            </a:r>
            <a:r>
              <a:rPr lang="en-IN" dirty="0" smtClean="0">
                <a:latin typeface="Cambria" pitchFamily="18" charset="0"/>
              </a:rPr>
              <a:t> band gets shifted towards longer wavelength region to about 537 nm and </a:t>
            </a:r>
            <a:r>
              <a:rPr lang="en-IN" dirty="0" err="1" smtClean="0">
                <a:latin typeface="Cambria" pitchFamily="18" charset="0"/>
              </a:rPr>
              <a:t>dimeric</a:t>
            </a:r>
            <a:r>
              <a:rPr lang="en-IN" dirty="0" smtClean="0">
                <a:latin typeface="Cambria" pitchFamily="18" charset="0"/>
              </a:rPr>
              <a:t> band at around 576 nm. This may be due to the change in micro environment induced in the micro crystal film. </a:t>
            </a:r>
            <a:endParaRPr lang="en-IN" dirty="0">
              <a:latin typeface="Cambria" pitchFamily="18" charset="0"/>
            </a:endParaRPr>
          </a:p>
        </p:txBody>
      </p:sp>
      <p:sp>
        <p:nvSpPr>
          <p:cNvPr id="11" name="Title 1"/>
          <p:cNvSpPr txBox="1">
            <a:spLocks/>
          </p:cNvSpPr>
          <p:nvPr/>
        </p:nvSpPr>
        <p:spPr>
          <a:xfrm>
            <a:off x="285720" y="214290"/>
            <a:ext cx="8229600" cy="8588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none" spc="0" normalizeH="0" baseline="0" noProof="0" dirty="0" smtClean="0">
                <a:ln>
                  <a:noFill/>
                </a:ln>
                <a:solidFill>
                  <a:schemeClr val="accent2"/>
                </a:solidFill>
                <a:effectLst/>
                <a:uLnTx/>
                <a:uFillTx/>
                <a:latin typeface="Cambria" pitchFamily="18" charset="0"/>
                <a:ea typeface="+mj-ea"/>
                <a:cs typeface="+mj-cs"/>
              </a:rPr>
              <a:t>Variation of Thickness of LbL Films:</a:t>
            </a:r>
            <a:endParaRPr kumimoji="0" lang="en-IN" sz="24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pic>
        <p:nvPicPr>
          <p:cNvPr id="22530" name="Picture 2"/>
          <p:cNvPicPr>
            <a:picLocks noChangeAspect="1" noChangeArrowheads="1"/>
          </p:cNvPicPr>
          <p:nvPr/>
        </p:nvPicPr>
        <p:blipFill>
          <a:blip r:embed="rId3"/>
          <a:srcRect/>
          <a:stretch>
            <a:fillRect/>
          </a:stretch>
        </p:blipFill>
        <p:spPr bwMode="auto">
          <a:xfrm>
            <a:off x="4013520" y="1000108"/>
            <a:ext cx="5130480" cy="5357826"/>
          </a:xfrm>
          <a:prstGeom prst="rect">
            <a:avLst/>
          </a:prstGeom>
          <a:noFill/>
          <a:ln w="9525">
            <a:noFill/>
            <a:miter lim="800000"/>
            <a:headEnd/>
            <a:tailEnd/>
          </a:ln>
        </p:spPr>
      </p:pic>
      <p:sp>
        <p:nvSpPr>
          <p:cNvPr id="10" name="TextBox 9"/>
          <p:cNvSpPr txBox="1"/>
          <p:nvPr/>
        </p:nvSpPr>
        <p:spPr>
          <a:xfrm>
            <a:off x="214282" y="948690"/>
            <a:ext cx="3786214" cy="5909310"/>
          </a:xfrm>
          <a:prstGeom prst="rect">
            <a:avLst/>
          </a:prstGeom>
          <a:noFill/>
        </p:spPr>
        <p:txBody>
          <a:bodyPr wrap="square" rtlCol="0">
            <a:spAutoFit/>
          </a:bodyPr>
          <a:lstStyle/>
          <a:p>
            <a:pPr algn="just"/>
            <a:r>
              <a:rPr lang="en-IN" dirty="0" smtClean="0">
                <a:latin typeface="Cambria" pitchFamily="18" charset="0"/>
              </a:rPr>
              <a:t>The absorption spectra of all the LBL films (1-10 </a:t>
            </a:r>
            <a:r>
              <a:rPr lang="en-IN" dirty="0" err="1" smtClean="0">
                <a:latin typeface="Cambria" pitchFamily="18" charset="0"/>
              </a:rPr>
              <a:t>bilayers</a:t>
            </a:r>
            <a:r>
              <a:rPr lang="en-IN" dirty="0" smtClean="0">
                <a:latin typeface="Cambria" pitchFamily="18" charset="0"/>
              </a:rPr>
              <a:t>) are almost identical as far as their band profile is concerned with only modification in the fact that in these cases, both </a:t>
            </a:r>
            <a:r>
              <a:rPr lang="en-IN" dirty="0" err="1" smtClean="0">
                <a:latin typeface="Cambria" pitchFamily="18" charset="0"/>
              </a:rPr>
              <a:t>monomeric</a:t>
            </a:r>
            <a:r>
              <a:rPr lang="en-IN" dirty="0" smtClean="0">
                <a:latin typeface="Cambria" pitchFamily="18" charset="0"/>
              </a:rPr>
              <a:t> and </a:t>
            </a:r>
            <a:r>
              <a:rPr lang="en-IN" dirty="0" err="1" smtClean="0">
                <a:latin typeface="Cambria" pitchFamily="18" charset="0"/>
              </a:rPr>
              <a:t>dimeric</a:t>
            </a:r>
            <a:r>
              <a:rPr lang="en-IN" dirty="0" smtClean="0">
                <a:latin typeface="Cambria" pitchFamily="18" charset="0"/>
              </a:rPr>
              <a:t> bands get broadened and red shifted towards 517 nm and 552 nm respectively. In addition to this red shift, there is also an enhancement in the intensity of both the bands with increasing the layer thickness. The inset of fig. 1 also showing the variation of intensity of both monomer and </a:t>
            </a:r>
            <a:r>
              <a:rPr lang="en-IN" dirty="0" err="1" smtClean="0">
                <a:latin typeface="Cambria" pitchFamily="18" charset="0"/>
              </a:rPr>
              <a:t>dimer</a:t>
            </a:r>
            <a:r>
              <a:rPr lang="en-IN" dirty="0" smtClean="0">
                <a:latin typeface="Cambria" pitchFamily="18" charset="0"/>
              </a:rPr>
              <a:t> indicates the same. With increasing layer thickness, more CHR molecules occupy </a:t>
            </a:r>
            <a:r>
              <a:rPr lang="en-IN" dirty="0" err="1" smtClean="0">
                <a:latin typeface="Cambria" pitchFamily="18" charset="0"/>
              </a:rPr>
              <a:t>electrostatically</a:t>
            </a:r>
            <a:r>
              <a:rPr lang="en-IN" dirty="0" smtClean="0">
                <a:latin typeface="Cambria" pitchFamily="18" charset="0"/>
              </a:rPr>
              <a:t> with PDDA molecules on the substrate and hence there will be an enhancement in the intensity of both the bands.</a:t>
            </a:r>
            <a:endParaRPr lang="en-IN" dirty="0">
              <a:latin typeface="Cambria" pitchFamily="18" charset="0"/>
            </a:endParaRPr>
          </a:p>
        </p:txBody>
      </p:sp>
      <p:sp>
        <p:nvSpPr>
          <p:cNvPr id="11" name="Title 1"/>
          <p:cNvSpPr txBox="1">
            <a:spLocks/>
          </p:cNvSpPr>
          <p:nvPr/>
        </p:nvSpPr>
        <p:spPr>
          <a:xfrm>
            <a:off x="285720" y="214290"/>
            <a:ext cx="8229600" cy="8588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none" spc="0" normalizeH="0" baseline="0" noProof="0" dirty="0" smtClean="0">
                <a:ln>
                  <a:noFill/>
                </a:ln>
                <a:solidFill>
                  <a:schemeClr val="accent2"/>
                </a:solidFill>
                <a:effectLst/>
                <a:uLnTx/>
                <a:uFillTx/>
                <a:latin typeface="Cambria" pitchFamily="18" charset="0"/>
                <a:ea typeface="+mj-ea"/>
                <a:cs typeface="+mj-cs"/>
              </a:rPr>
              <a:t>Variation of Thickness of LbL Films:</a:t>
            </a:r>
            <a:endParaRPr kumimoji="0" lang="en-IN" sz="24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pPr algn="l"/>
            <a:r>
              <a:rPr lang="en-IN" sz="3100" b="1" dirty="0" smtClean="0">
                <a:solidFill>
                  <a:schemeClr val="accent2"/>
                </a:solidFill>
                <a:latin typeface="Cambria" pitchFamily="18" charset="0"/>
              </a:rPr>
              <a:t>Effect of Ionic Strength</a:t>
            </a:r>
            <a:r>
              <a:rPr lang="en-IN" dirty="0" smtClean="0"/>
              <a:t/>
            </a:r>
            <a:br>
              <a:rPr lang="en-IN" dirty="0" smtClean="0"/>
            </a:br>
            <a:endParaRPr lang="en-IN"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428596" y="1285860"/>
            <a:ext cx="3214710" cy="4401205"/>
          </a:xfrm>
          <a:prstGeom prst="rect">
            <a:avLst/>
          </a:prstGeom>
          <a:noFill/>
        </p:spPr>
        <p:txBody>
          <a:bodyPr wrap="square" rtlCol="0">
            <a:spAutoFit/>
          </a:bodyPr>
          <a:lstStyle/>
          <a:p>
            <a:pPr algn="just"/>
            <a:r>
              <a:rPr lang="en-IN" sz="2000" dirty="0" smtClean="0">
                <a:latin typeface="Cambria" pitchFamily="18" charset="0"/>
              </a:rPr>
              <a:t>Figures 2 shows the UV-Visible absorption spectra of PDDA-CHR stable LBL films fabricated by varying the ionic strengths viz. at four ionic strengths 0.125, 0.25, 0.50 and 1.0. It is clear that the J-band intensity at 552 nm increases with increase in ionic strength. Deconvolution of the corresponding absorption spectra also supports the same (figure not shown).</a:t>
            </a:r>
            <a:endParaRPr lang="en-IN" sz="2000" dirty="0">
              <a:latin typeface="Cambria" pitchFamily="18" charset="0"/>
            </a:endParaRPr>
          </a:p>
        </p:txBody>
      </p:sp>
      <p:pic>
        <p:nvPicPr>
          <p:cNvPr id="23554" name="Picture 2" descr="CHR salt"/>
          <p:cNvPicPr>
            <a:picLocks noChangeAspect="1" noChangeArrowheads="1"/>
          </p:cNvPicPr>
          <p:nvPr/>
        </p:nvPicPr>
        <p:blipFill>
          <a:blip r:embed="rId3"/>
          <a:srcRect/>
          <a:stretch>
            <a:fillRect/>
          </a:stretch>
        </p:blipFill>
        <p:spPr bwMode="auto">
          <a:xfrm>
            <a:off x="3786182" y="1214422"/>
            <a:ext cx="505302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pPr algn="l"/>
            <a:r>
              <a:rPr lang="en-IN" sz="2800" b="1" dirty="0" smtClean="0">
                <a:solidFill>
                  <a:schemeClr val="accent2"/>
                </a:solidFill>
                <a:latin typeface="Cambria" pitchFamily="18" charset="0"/>
              </a:rPr>
              <a:t>Effect of temperature</a:t>
            </a:r>
            <a:endParaRPr lang="en-IN" sz="2800"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428596" y="1134510"/>
            <a:ext cx="4214842" cy="5509200"/>
          </a:xfrm>
          <a:prstGeom prst="rect">
            <a:avLst/>
          </a:prstGeom>
          <a:noFill/>
        </p:spPr>
        <p:txBody>
          <a:bodyPr wrap="square" rtlCol="0">
            <a:spAutoFit/>
          </a:bodyPr>
          <a:lstStyle/>
          <a:p>
            <a:pPr algn="just"/>
            <a:r>
              <a:rPr lang="en-IN" sz="1600" dirty="0" smtClean="0">
                <a:latin typeface="Cambria" pitchFamily="18" charset="0"/>
              </a:rPr>
              <a:t>Figure 3 shows the variation of CHR absorbance with increase in temperature. It is clear from the figure that the J-band intensity increases with increase in temperature up to 70</a:t>
            </a:r>
            <a:r>
              <a:rPr lang="en-IN" sz="1600" baseline="30000" dirty="0" smtClean="0">
                <a:latin typeface="Cambria" pitchFamily="18" charset="0"/>
              </a:rPr>
              <a:t>0</a:t>
            </a:r>
            <a:r>
              <a:rPr lang="en-IN" sz="1600" dirty="0" smtClean="0">
                <a:latin typeface="Cambria" pitchFamily="18" charset="0"/>
              </a:rPr>
              <a:t>C. This also confirmed from the Deconvolution of the corresponding absorption spectra (figure not shown). This may be due to the slight reorientation of CHR molecule due to increase in temperature. Further increase in temperature shows the decrease of J-band intensity. This may be due to the dissociation of aggregated molecules on ultrathin film. Disorder </a:t>
            </a:r>
            <a:r>
              <a:rPr lang="en-IN" sz="1600" dirty="0" err="1" smtClean="0">
                <a:latin typeface="Cambria" pitchFamily="18" charset="0"/>
              </a:rPr>
              <a:t>ness</a:t>
            </a:r>
            <a:r>
              <a:rPr lang="en-IN" sz="1600" dirty="0" smtClean="0">
                <a:latin typeface="Cambria" pitchFamily="18" charset="0"/>
              </a:rPr>
              <a:t> increases with increase in temperature of the system and hence molecular orientation changes. At higher temperature in this case dissociation of J-aggregate occurs and thereby increases the non-</a:t>
            </a:r>
            <a:r>
              <a:rPr lang="en-IN" sz="1600" dirty="0" err="1" smtClean="0">
                <a:latin typeface="Cambria" pitchFamily="18" charset="0"/>
              </a:rPr>
              <a:t>radiative</a:t>
            </a:r>
            <a:r>
              <a:rPr lang="en-IN" sz="1600" dirty="0" smtClean="0">
                <a:latin typeface="Cambria" pitchFamily="18" charset="0"/>
              </a:rPr>
              <a:t> transition rate, which results in decrease in J-aggregated band intensity. It has been reported that upon heating </a:t>
            </a:r>
            <a:r>
              <a:rPr lang="en-IN" sz="1600" dirty="0" err="1" smtClean="0">
                <a:latin typeface="Cambria" pitchFamily="18" charset="0"/>
              </a:rPr>
              <a:t>merocyanine</a:t>
            </a:r>
            <a:r>
              <a:rPr lang="en-IN" sz="1600" dirty="0" smtClean="0">
                <a:latin typeface="Cambria" pitchFamily="18" charset="0"/>
              </a:rPr>
              <a:t> J-aggregate in LB film dissociated with simultaneous increase in monomer band</a:t>
            </a:r>
            <a:r>
              <a:rPr lang="en-IN" sz="1600" b="1" dirty="0" smtClean="0">
                <a:latin typeface="Cambria" pitchFamily="18" charset="0"/>
              </a:rPr>
              <a:t>.</a:t>
            </a:r>
            <a:r>
              <a:rPr lang="en-IN" sz="1600" dirty="0" smtClean="0">
                <a:latin typeface="Cambria" pitchFamily="18" charset="0"/>
              </a:rPr>
              <a:t> </a:t>
            </a:r>
            <a:endParaRPr lang="en-IN" sz="1600" dirty="0">
              <a:latin typeface="Cambria" pitchFamily="18" charset="0"/>
            </a:endParaRPr>
          </a:p>
        </p:txBody>
      </p:sp>
      <p:pic>
        <p:nvPicPr>
          <p:cNvPr id="24578" name="Picture 2"/>
          <p:cNvPicPr>
            <a:picLocks noChangeAspect="1" noChangeArrowheads="1"/>
          </p:cNvPicPr>
          <p:nvPr/>
        </p:nvPicPr>
        <p:blipFill>
          <a:blip r:embed="rId3"/>
          <a:srcRect/>
          <a:stretch>
            <a:fillRect/>
          </a:stretch>
        </p:blipFill>
        <p:spPr bwMode="auto">
          <a:xfrm>
            <a:off x="4658700" y="1142984"/>
            <a:ext cx="4485300"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pPr algn="l"/>
            <a:r>
              <a:rPr lang="en-IN" sz="2800" b="1" dirty="0" smtClean="0">
                <a:solidFill>
                  <a:schemeClr val="accent2"/>
                </a:solidFill>
                <a:latin typeface="Cambria" pitchFamily="18" charset="0"/>
              </a:rPr>
              <a:t>Effect of pH</a:t>
            </a:r>
            <a:endParaRPr lang="en-IN" sz="2800"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428596" y="1134510"/>
            <a:ext cx="4214842" cy="5355312"/>
          </a:xfrm>
          <a:prstGeom prst="rect">
            <a:avLst/>
          </a:prstGeom>
          <a:noFill/>
        </p:spPr>
        <p:txBody>
          <a:bodyPr wrap="square" rtlCol="0">
            <a:spAutoFit/>
          </a:bodyPr>
          <a:lstStyle/>
          <a:p>
            <a:pPr algn="just"/>
            <a:r>
              <a:rPr lang="en-IN" dirty="0" smtClean="0">
                <a:latin typeface="Cambria" pitchFamily="18" charset="0"/>
              </a:rPr>
              <a:t>Figures 4 shows the UV-Visible absorption spectra of PDDA-CHR LBL films at different pH conditions. Here, the pH of the solution is varied from 2.5 to 12.7 in both cases. </a:t>
            </a:r>
          </a:p>
          <a:p>
            <a:pPr algn="just"/>
            <a:r>
              <a:rPr lang="en-IN" dirty="0" smtClean="0">
                <a:latin typeface="Cambria" pitchFamily="18" charset="0"/>
              </a:rPr>
              <a:t>Some worth noting observations are observed in this study. </a:t>
            </a:r>
          </a:p>
          <a:p>
            <a:pPr algn="just"/>
            <a:r>
              <a:rPr lang="en-IN" dirty="0" smtClean="0">
                <a:latin typeface="Cambria" pitchFamily="18" charset="0"/>
              </a:rPr>
              <a:t>From figure 4, it is observed that the intensity of </a:t>
            </a:r>
            <a:r>
              <a:rPr lang="en-IN" dirty="0" err="1" smtClean="0">
                <a:latin typeface="Cambria" pitchFamily="18" charset="0"/>
              </a:rPr>
              <a:t>monomeric</a:t>
            </a:r>
            <a:r>
              <a:rPr lang="en-IN" dirty="0" smtClean="0">
                <a:latin typeface="Cambria" pitchFamily="18" charset="0"/>
              </a:rPr>
              <a:t> bands at 517 nm was prominent with a weak </a:t>
            </a:r>
            <a:r>
              <a:rPr lang="en-IN" dirty="0" err="1" smtClean="0">
                <a:latin typeface="Cambria" pitchFamily="18" charset="0"/>
              </a:rPr>
              <a:t>dimeric</a:t>
            </a:r>
            <a:r>
              <a:rPr lang="en-IN" dirty="0" smtClean="0">
                <a:latin typeface="Cambria" pitchFamily="18" charset="0"/>
              </a:rPr>
              <a:t> band at 552 nm at lower pH with slight shifting, which may be due to the reorientation of the molecules in the solution. </a:t>
            </a:r>
          </a:p>
          <a:p>
            <a:pPr algn="just"/>
            <a:r>
              <a:rPr lang="en-IN" dirty="0" smtClean="0">
                <a:latin typeface="Cambria" pitchFamily="18" charset="0"/>
              </a:rPr>
              <a:t>However, at pH≥6.6, the J-aggregate band at 552 nm becomes prominent. This reveals that there is a modification in the nature of interaction when the solution changes from acidic to basic one.</a:t>
            </a:r>
            <a:endParaRPr lang="en-IN" dirty="0">
              <a:latin typeface="Cambria" pitchFamily="18" charset="0"/>
            </a:endParaRPr>
          </a:p>
        </p:txBody>
      </p:sp>
      <p:pic>
        <p:nvPicPr>
          <p:cNvPr id="25602" name="Picture 2"/>
          <p:cNvPicPr>
            <a:picLocks noChangeAspect="1" noChangeArrowheads="1"/>
          </p:cNvPicPr>
          <p:nvPr/>
        </p:nvPicPr>
        <p:blipFill>
          <a:blip r:embed="rId3" cstate="print"/>
          <a:srcRect/>
          <a:stretch>
            <a:fillRect/>
          </a:stretch>
        </p:blipFill>
        <p:spPr bwMode="auto">
          <a:xfrm>
            <a:off x="4572000" y="1142984"/>
            <a:ext cx="4488534"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pPr algn="l"/>
            <a:r>
              <a:rPr lang="en-IN" sz="2800" b="1" dirty="0" smtClean="0">
                <a:solidFill>
                  <a:schemeClr val="accent2"/>
                </a:solidFill>
                <a:latin typeface="Cambria" pitchFamily="18" charset="0"/>
              </a:rPr>
              <a:t>Effect of pH</a:t>
            </a:r>
            <a:endParaRPr lang="en-IN" sz="2800"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428596" y="4357695"/>
            <a:ext cx="8143932" cy="1754326"/>
          </a:xfrm>
          <a:prstGeom prst="rect">
            <a:avLst/>
          </a:prstGeom>
          <a:noFill/>
        </p:spPr>
        <p:txBody>
          <a:bodyPr wrap="square" rtlCol="0">
            <a:spAutoFit/>
          </a:bodyPr>
          <a:lstStyle/>
          <a:p>
            <a:pPr algn="just"/>
            <a:r>
              <a:rPr lang="en-IN" dirty="0" smtClean="0">
                <a:latin typeface="Cambria" pitchFamily="18" charset="0"/>
              </a:rPr>
              <a:t>Deconvolution of the absorption spectra at different pH was calculated using Origin 6.0. Deconvolution of the absorption spectra at pH 2.5 shows two Gaussian curves corresponding to monomer at 517 nm and J-aggregate at 552 nm (figure 5). From figure 5, it is clear that the monomer intensity decreases with increase in pH but interestingly the J-band intensity increases with increase in pH and becomes prominent at 12.7 pH  which supports our spectroscopic study.</a:t>
            </a:r>
            <a:endParaRPr lang="en-IN" dirty="0">
              <a:latin typeface="Cambria" pitchFamily="18" charset="0"/>
            </a:endParaRPr>
          </a:p>
        </p:txBody>
      </p:sp>
      <p:pic>
        <p:nvPicPr>
          <p:cNvPr id="26626" name="Picture 2"/>
          <p:cNvPicPr>
            <a:picLocks noChangeAspect="1" noChangeArrowheads="1"/>
          </p:cNvPicPr>
          <p:nvPr/>
        </p:nvPicPr>
        <p:blipFill>
          <a:blip r:embed="rId3"/>
          <a:srcRect/>
          <a:stretch>
            <a:fillRect/>
          </a:stretch>
        </p:blipFill>
        <p:spPr bwMode="auto">
          <a:xfrm>
            <a:off x="142844" y="1000108"/>
            <a:ext cx="8481370"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pPr algn="l"/>
            <a:r>
              <a:rPr lang="en-IN" sz="2800" b="1" dirty="0" smtClean="0">
                <a:solidFill>
                  <a:schemeClr val="accent2"/>
                </a:solidFill>
                <a:latin typeface="Cambria" pitchFamily="18" charset="0"/>
              </a:rPr>
              <a:t>AFM Study</a:t>
            </a:r>
            <a:endParaRPr lang="en-IN" sz="2800"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500034" y="4549676"/>
            <a:ext cx="8143932" cy="2308324"/>
          </a:xfrm>
          <a:prstGeom prst="rect">
            <a:avLst/>
          </a:prstGeom>
          <a:noFill/>
        </p:spPr>
        <p:txBody>
          <a:bodyPr wrap="square" rtlCol="0">
            <a:spAutoFit/>
          </a:bodyPr>
          <a:lstStyle/>
          <a:p>
            <a:pPr algn="just"/>
            <a:r>
              <a:rPr lang="en-IN" dirty="0" smtClean="0">
                <a:latin typeface="Cambria" pitchFamily="18" charset="0"/>
              </a:rPr>
              <a:t>To have some visual information about the surface morphology of as prepared LBL film, we have studied AFM imaging at lower (2.5 pH) and higher (12.7 pH) pH value. Our spectroscopic study reveals that at lower ph, CHR shows prominent monomer band but at higher ph CHR J-aggregate formed in the LBL film. From the AFM figure 6a and 6b, it is clear that the morphology changes when we increased the ph value. Figure 6a show uniform surface through out the film but figure 6b shows some circular shaped domains which may be due to the formation of CHR J-aggregate in the LBL film</a:t>
            </a:r>
            <a:endParaRPr lang="en-IN" dirty="0">
              <a:latin typeface="Cambria" pitchFamily="18" charset="0"/>
            </a:endParaRPr>
          </a:p>
        </p:txBody>
      </p:sp>
      <p:pic>
        <p:nvPicPr>
          <p:cNvPr id="27650" name="Picture 2"/>
          <p:cNvPicPr>
            <a:picLocks noChangeAspect="1" noChangeArrowheads="1"/>
          </p:cNvPicPr>
          <p:nvPr/>
        </p:nvPicPr>
        <p:blipFill>
          <a:blip r:embed="rId3"/>
          <a:srcRect/>
          <a:stretch>
            <a:fillRect/>
          </a:stretch>
        </p:blipFill>
        <p:spPr bwMode="auto">
          <a:xfrm>
            <a:off x="642910" y="857232"/>
            <a:ext cx="7858180" cy="3679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1143000"/>
          </a:xfrm>
        </p:spPr>
        <p:txBody>
          <a:bodyPr>
            <a:normAutofit/>
          </a:bodyPr>
          <a:lstStyle/>
          <a:p>
            <a:pPr algn="l"/>
            <a:r>
              <a:rPr lang="en-IN" sz="2800" b="1" dirty="0" smtClean="0">
                <a:solidFill>
                  <a:schemeClr val="accent2"/>
                </a:solidFill>
                <a:latin typeface="Cambria" pitchFamily="18" charset="0"/>
              </a:rPr>
              <a:t>Conclusion</a:t>
            </a:r>
            <a:endParaRPr lang="en-IN" sz="2800" dirty="0"/>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
        <p:nvSpPr>
          <p:cNvPr id="5" name="TextBox 4"/>
          <p:cNvSpPr txBox="1"/>
          <p:nvPr/>
        </p:nvSpPr>
        <p:spPr>
          <a:xfrm>
            <a:off x="500034" y="1214422"/>
            <a:ext cx="8143932" cy="5016758"/>
          </a:xfrm>
          <a:prstGeom prst="rect">
            <a:avLst/>
          </a:prstGeom>
          <a:noFill/>
        </p:spPr>
        <p:txBody>
          <a:bodyPr wrap="square" rtlCol="0">
            <a:spAutoFit/>
          </a:bodyPr>
          <a:lstStyle/>
          <a:p>
            <a:pPr algn="just">
              <a:buFont typeface="Wingdings" pitchFamily="2" charset="2"/>
              <a:buChar char="q"/>
            </a:pPr>
            <a:r>
              <a:rPr lang="en-IN" sz="2000" dirty="0" smtClean="0">
                <a:latin typeface="Cambria" pitchFamily="18" charset="0"/>
              </a:rPr>
              <a:t> The photophysical properties of PDDA-CHR in LBL film have been investigated. </a:t>
            </a:r>
          </a:p>
          <a:p>
            <a:pPr algn="just"/>
            <a:endParaRPr lang="en-IN" sz="2000" dirty="0" smtClean="0">
              <a:latin typeface="Cambria" pitchFamily="18" charset="0"/>
            </a:endParaRPr>
          </a:p>
          <a:p>
            <a:pPr algn="just">
              <a:buFont typeface="Wingdings" pitchFamily="2" charset="2"/>
              <a:buChar char="q"/>
            </a:pPr>
            <a:r>
              <a:rPr lang="en-IN" sz="2000" dirty="0" smtClean="0">
                <a:latin typeface="Cambria" pitchFamily="18" charset="0"/>
              </a:rPr>
              <a:t> Layer study shows that the absorbance increases almost linearly with increasing the number of layers deposition, and thereby suggesting the regularity and highly reproducible characteristics from layer to layer. </a:t>
            </a:r>
          </a:p>
          <a:p>
            <a:pPr algn="just"/>
            <a:endParaRPr lang="en-IN" sz="2000" dirty="0" smtClean="0">
              <a:latin typeface="Cambria" pitchFamily="18" charset="0"/>
            </a:endParaRPr>
          </a:p>
          <a:p>
            <a:pPr algn="just">
              <a:buFont typeface="Wingdings" pitchFamily="2" charset="2"/>
              <a:buChar char="q"/>
            </a:pPr>
            <a:r>
              <a:rPr lang="en-IN" sz="2000" dirty="0" smtClean="0">
                <a:latin typeface="Cambria" pitchFamily="18" charset="0"/>
              </a:rPr>
              <a:t> Temperature study reveals that the CHR film is very stable with increase in temperature as well as J-aggregate increases with increase in temperature </a:t>
            </a:r>
            <a:r>
              <a:rPr lang="en-IN" sz="2000" dirty="0" err="1" smtClean="0">
                <a:latin typeface="Cambria" pitchFamily="18" charset="0"/>
              </a:rPr>
              <a:t>upto</a:t>
            </a:r>
            <a:r>
              <a:rPr lang="en-IN" sz="2000" dirty="0" smtClean="0">
                <a:latin typeface="Cambria" pitchFamily="18" charset="0"/>
              </a:rPr>
              <a:t> a certain value 70</a:t>
            </a:r>
            <a:r>
              <a:rPr lang="en-IN" sz="2000" baseline="30000" dirty="0" smtClean="0">
                <a:latin typeface="Cambria" pitchFamily="18" charset="0"/>
              </a:rPr>
              <a:t>0</a:t>
            </a:r>
            <a:r>
              <a:rPr lang="en-IN" sz="2000" dirty="0" smtClean="0">
                <a:latin typeface="Cambria" pitchFamily="18" charset="0"/>
              </a:rPr>
              <a:t>C.</a:t>
            </a:r>
          </a:p>
          <a:p>
            <a:pPr algn="just">
              <a:buFont typeface="Wingdings" pitchFamily="2" charset="2"/>
              <a:buChar char="q"/>
            </a:pPr>
            <a:endParaRPr lang="en-IN" sz="2000" dirty="0" smtClean="0">
              <a:latin typeface="Cambria" pitchFamily="18" charset="0"/>
            </a:endParaRPr>
          </a:p>
          <a:p>
            <a:pPr algn="just">
              <a:buFont typeface="Wingdings" pitchFamily="2" charset="2"/>
              <a:buChar char="q"/>
            </a:pPr>
            <a:r>
              <a:rPr lang="en-IN" sz="2000" dirty="0" smtClean="0">
                <a:latin typeface="Cambria" pitchFamily="18" charset="0"/>
              </a:rPr>
              <a:t> Ionic nature also increases the J-aggregation of CHR in LBL film. </a:t>
            </a:r>
          </a:p>
          <a:p>
            <a:pPr algn="just"/>
            <a:endParaRPr lang="en-IN" sz="2000" dirty="0" smtClean="0">
              <a:latin typeface="Cambria" pitchFamily="18" charset="0"/>
            </a:endParaRPr>
          </a:p>
          <a:p>
            <a:pPr algn="just">
              <a:buFont typeface="Wingdings" pitchFamily="2" charset="2"/>
              <a:buChar char="q"/>
            </a:pPr>
            <a:r>
              <a:rPr lang="en-IN" sz="2000" dirty="0" smtClean="0">
                <a:latin typeface="Cambria" pitchFamily="18" charset="0"/>
              </a:rPr>
              <a:t>However pH study is quite different, it shows less J-aggregation for lower pH value but CHR J-aggregation enhanced when we increase the pH value.</a:t>
            </a:r>
            <a:endParaRPr lang="en-IN" sz="2000"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smtClean="0">
                <a:solidFill>
                  <a:srgbClr val="C00000"/>
                </a:solidFill>
                <a:latin typeface="Cambria" pitchFamily="18" charset="0"/>
              </a:rPr>
              <a:t>Outline:</a:t>
            </a:r>
            <a:endParaRPr lang="en-IN" b="1" dirty="0">
              <a:solidFill>
                <a:srgbClr val="C00000"/>
              </a:solidFill>
              <a:latin typeface="Cambria" pitchFamily="18" charset="0"/>
            </a:endParaRPr>
          </a:p>
        </p:txBody>
      </p:sp>
      <p:sp>
        <p:nvSpPr>
          <p:cNvPr id="3" name="Content Placeholder 2"/>
          <p:cNvSpPr>
            <a:spLocks noGrp="1"/>
          </p:cNvSpPr>
          <p:nvPr>
            <p:ph idx="1"/>
          </p:nvPr>
        </p:nvSpPr>
        <p:spPr/>
        <p:txBody>
          <a:bodyPr/>
          <a:lstStyle/>
          <a:p>
            <a:r>
              <a:rPr lang="en-IN" sz="2400" dirty="0" smtClean="0">
                <a:latin typeface="Cambria" pitchFamily="18" charset="0"/>
              </a:rPr>
              <a:t>Introduction</a:t>
            </a:r>
          </a:p>
          <a:p>
            <a:r>
              <a:rPr lang="en-IN" sz="2400" dirty="0" smtClean="0">
                <a:latin typeface="Cambria" pitchFamily="18" charset="0"/>
              </a:rPr>
              <a:t>Applications of Thin Films</a:t>
            </a:r>
          </a:p>
          <a:p>
            <a:r>
              <a:rPr lang="en-IN" sz="2400" dirty="0" smtClean="0">
                <a:latin typeface="Cambria" pitchFamily="18" charset="0"/>
              </a:rPr>
              <a:t>Various methods of Thin Film Deposition</a:t>
            </a:r>
          </a:p>
          <a:p>
            <a:r>
              <a:rPr lang="en-IN" sz="2400" dirty="0" smtClean="0">
                <a:latin typeface="Cambria" pitchFamily="18" charset="0"/>
              </a:rPr>
              <a:t>The Layer by Layer technique</a:t>
            </a:r>
          </a:p>
          <a:p>
            <a:r>
              <a:rPr lang="en-IN" sz="2400" dirty="0" smtClean="0">
                <a:latin typeface="Cambria" pitchFamily="18" charset="0"/>
              </a:rPr>
              <a:t>Advantages of LbL Technique</a:t>
            </a:r>
          </a:p>
          <a:p>
            <a:r>
              <a:rPr lang="en-IN" sz="2400" dirty="0" smtClean="0">
                <a:latin typeface="Cambria" pitchFamily="18" charset="0"/>
              </a:rPr>
              <a:t>Formation of LbL films</a:t>
            </a:r>
          </a:p>
          <a:p>
            <a:r>
              <a:rPr lang="en-IN" sz="2400" dirty="0" smtClean="0">
                <a:latin typeface="Cambria" pitchFamily="18" charset="0"/>
              </a:rPr>
              <a:t>Spectroscopic Characterization</a:t>
            </a:r>
          </a:p>
          <a:p>
            <a:r>
              <a:rPr lang="en-IN" sz="2400" dirty="0" smtClean="0">
                <a:latin typeface="Cambria" pitchFamily="18" charset="0"/>
              </a:rPr>
              <a:t>Conclusion</a:t>
            </a:r>
          </a:p>
          <a:p>
            <a:r>
              <a:rPr lang="en-IN" sz="2400" dirty="0" smtClean="0">
                <a:latin typeface="Cambria" pitchFamily="18" charset="0"/>
              </a:rPr>
              <a:t>Acknowledgments</a:t>
            </a:r>
          </a:p>
          <a:p>
            <a:r>
              <a:rPr lang="en-IN" sz="2400" dirty="0" smtClean="0">
                <a:latin typeface="Cambria" pitchFamily="18" charset="0"/>
              </a:rPr>
              <a:t>References</a:t>
            </a:r>
            <a:endParaRPr lang="en-IN" sz="2400" dirty="0">
              <a:latin typeface="Cambria" pitchFamily="18" charset="0"/>
            </a:endParaRPr>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800" b="1" dirty="0" smtClean="0">
                <a:solidFill>
                  <a:srgbClr val="C00000"/>
                </a:solidFill>
                <a:latin typeface="Cambria" pitchFamily="18" charset="0"/>
              </a:rPr>
              <a:t>Introduction</a:t>
            </a:r>
            <a:endParaRPr lang="en-IN" sz="2800" b="1" dirty="0">
              <a:solidFill>
                <a:srgbClr val="C00000"/>
              </a:solidFill>
              <a:latin typeface="Cambria" pitchFamily="18" charset="0"/>
            </a:endParaRPr>
          </a:p>
        </p:txBody>
      </p:sp>
      <p:sp>
        <p:nvSpPr>
          <p:cNvPr id="3" name="Content Placeholder 2"/>
          <p:cNvSpPr>
            <a:spLocks noGrp="1"/>
          </p:cNvSpPr>
          <p:nvPr>
            <p:ph idx="1"/>
          </p:nvPr>
        </p:nvSpPr>
        <p:spPr>
          <a:xfrm>
            <a:off x="500034" y="1500174"/>
            <a:ext cx="8229600" cy="4000528"/>
          </a:xfrm>
        </p:spPr>
        <p:txBody>
          <a:bodyPr>
            <a:normAutofit/>
          </a:bodyPr>
          <a:lstStyle/>
          <a:p>
            <a:pPr algn="just"/>
            <a:r>
              <a:rPr lang="en-IN" sz="2400" dirty="0" smtClean="0">
                <a:latin typeface="Cambria" pitchFamily="18" charset="0"/>
              </a:rPr>
              <a:t>Thin films of thickness of few nanometers (monolayer/multilayer) are the source of high expectations as being useful components in many practical and commercial applications such as sensors, detectors, Organic optoelectronics devices, Molecular electronics devices.</a:t>
            </a:r>
          </a:p>
          <a:p>
            <a:pPr algn="just"/>
            <a:endParaRPr lang="en-IN" sz="2400" dirty="0" smtClean="0">
              <a:latin typeface="Cambria" pitchFamily="18" charset="0"/>
            </a:endParaRPr>
          </a:p>
          <a:p>
            <a:pPr algn="just">
              <a:buNone/>
            </a:pPr>
            <a:endParaRPr lang="en-IN" sz="2400" dirty="0" smtClean="0">
              <a:latin typeface="Cambria" pitchFamily="18" charset="0"/>
            </a:endParaRPr>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IN" sz="2800" b="1" dirty="0" smtClean="0">
                <a:solidFill>
                  <a:srgbClr val="C00000"/>
                </a:solidFill>
                <a:latin typeface="Cambria" pitchFamily="18" charset="0"/>
              </a:rPr>
              <a:t>Application Area of Thin Films:</a:t>
            </a:r>
            <a:endParaRPr lang="en-IN" sz="2800" b="1" dirty="0">
              <a:solidFill>
                <a:srgbClr val="C00000"/>
              </a:solidFill>
              <a:latin typeface="Cambria" pitchFamily="18" charset="0"/>
            </a:endParaRPr>
          </a:p>
        </p:txBody>
      </p:sp>
      <p:sp>
        <p:nvSpPr>
          <p:cNvPr id="4" name="Rectangle 3"/>
          <p:cNvSpPr>
            <a:spLocks noGrp="1" noChangeArrowheads="1"/>
          </p:cNvSpPr>
          <p:nvPr>
            <p:ph idx="1"/>
          </p:nvPr>
        </p:nvSpPr>
        <p:spPr>
          <a:xfrm>
            <a:off x="428596" y="1142984"/>
            <a:ext cx="8229600" cy="5357850"/>
          </a:xfrm>
        </p:spPr>
        <p:txBody>
          <a:bodyPr>
            <a:noAutofit/>
          </a:bodyPr>
          <a:lstStyle/>
          <a:p>
            <a:pPr algn="just">
              <a:lnSpc>
                <a:spcPct val="80000"/>
              </a:lnSpc>
              <a:buClr>
                <a:srgbClr val="660066"/>
              </a:buClr>
              <a:buFont typeface="Wingdings" pitchFamily="2" charset="2"/>
              <a:buChar char="q"/>
            </a:pPr>
            <a:r>
              <a:rPr lang="en-US" sz="2400" dirty="0">
                <a:latin typeface="Cambria" pitchFamily="18" charset="0"/>
              </a:rPr>
              <a:t>Operational amplifiers (OP-AMP)</a:t>
            </a:r>
          </a:p>
          <a:p>
            <a:pPr algn="just">
              <a:lnSpc>
                <a:spcPct val="80000"/>
              </a:lnSpc>
              <a:buClr>
                <a:srgbClr val="660066"/>
              </a:buClr>
              <a:buFont typeface="Wingdings" pitchFamily="2" charset="2"/>
              <a:buChar char="q"/>
            </a:pPr>
            <a:r>
              <a:rPr lang="en-US" sz="2400" dirty="0">
                <a:latin typeface="Cambria" pitchFamily="18" charset="0"/>
              </a:rPr>
              <a:t>Field effect transistors (FET)</a:t>
            </a:r>
          </a:p>
          <a:p>
            <a:pPr algn="just">
              <a:lnSpc>
                <a:spcPct val="80000"/>
              </a:lnSpc>
              <a:buClr>
                <a:srgbClr val="660066"/>
              </a:buClr>
              <a:buFont typeface="Wingdings" pitchFamily="2" charset="2"/>
              <a:buChar char="q"/>
            </a:pPr>
            <a:r>
              <a:rPr lang="en-US" sz="2400" dirty="0">
                <a:latin typeface="Cambria" pitchFamily="18" charset="0"/>
              </a:rPr>
              <a:t>Metal Oxide semiconductor field effect transistor (MOSFET)</a:t>
            </a:r>
          </a:p>
          <a:p>
            <a:pPr algn="just">
              <a:lnSpc>
                <a:spcPct val="80000"/>
              </a:lnSpc>
              <a:buClr>
                <a:srgbClr val="660066"/>
              </a:buClr>
              <a:buFont typeface="Wingdings" pitchFamily="2" charset="2"/>
              <a:buChar char="q"/>
            </a:pPr>
            <a:r>
              <a:rPr lang="en-US" sz="2400" dirty="0">
                <a:latin typeface="Cambria" pitchFamily="18" charset="0"/>
              </a:rPr>
              <a:t>Various optoelectronic devices</a:t>
            </a:r>
          </a:p>
          <a:p>
            <a:pPr algn="just">
              <a:lnSpc>
                <a:spcPct val="80000"/>
              </a:lnSpc>
              <a:buClr>
                <a:srgbClr val="660066"/>
              </a:buClr>
              <a:buFont typeface="Wingdings" pitchFamily="2" charset="2"/>
              <a:buChar char="q"/>
            </a:pPr>
            <a:r>
              <a:rPr lang="en-US" sz="2400" dirty="0">
                <a:latin typeface="Cambria" pitchFamily="18" charset="0"/>
              </a:rPr>
              <a:t>Optical Signal processing</a:t>
            </a:r>
          </a:p>
          <a:p>
            <a:pPr algn="just">
              <a:lnSpc>
                <a:spcPct val="80000"/>
              </a:lnSpc>
              <a:buClr>
                <a:srgbClr val="660066"/>
              </a:buClr>
              <a:buFont typeface="Wingdings" pitchFamily="2" charset="2"/>
              <a:buChar char="q"/>
            </a:pPr>
            <a:r>
              <a:rPr lang="en-US" sz="2400" dirty="0">
                <a:latin typeface="Cambria" pitchFamily="18" charset="0"/>
              </a:rPr>
              <a:t>Semiconductor chips</a:t>
            </a:r>
          </a:p>
          <a:p>
            <a:pPr algn="just">
              <a:lnSpc>
                <a:spcPct val="80000"/>
              </a:lnSpc>
              <a:buClr>
                <a:srgbClr val="660066"/>
              </a:buClr>
              <a:buFont typeface="Wingdings" pitchFamily="2" charset="2"/>
              <a:buChar char="q"/>
            </a:pPr>
            <a:r>
              <a:rPr lang="en-US" sz="2400" dirty="0">
                <a:latin typeface="Cambria" pitchFamily="18" charset="0"/>
              </a:rPr>
              <a:t>Optical switching devices</a:t>
            </a:r>
          </a:p>
          <a:p>
            <a:pPr algn="just">
              <a:lnSpc>
                <a:spcPct val="80000"/>
              </a:lnSpc>
              <a:buClr>
                <a:srgbClr val="660066"/>
              </a:buClr>
              <a:buFont typeface="Wingdings" pitchFamily="2" charset="2"/>
              <a:buChar char="q"/>
            </a:pPr>
            <a:r>
              <a:rPr lang="en-US" sz="2400" dirty="0" smtClean="0">
                <a:latin typeface="Cambria" pitchFamily="18" charset="0"/>
              </a:rPr>
              <a:t>Models </a:t>
            </a:r>
            <a:r>
              <a:rPr lang="en-US" sz="2400" dirty="0">
                <a:latin typeface="Cambria" pitchFamily="18" charset="0"/>
              </a:rPr>
              <a:t>Mimicking biological membranes</a:t>
            </a:r>
          </a:p>
          <a:p>
            <a:pPr algn="just">
              <a:lnSpc>
                <a:spcPct val="80000"/>
              </a:lnSpc>
              <a:buClr>
                <a:srgbClr val="660066"/>
              </a:buClr>
              <a:buFont typeface="Wingdings" pitchFamily="2" charset="2"/>
              <a:buChar char="q"/>
            </a:pPr>
            <a:r>
              <a:rPr lang="en-US" sz="2400" dirty="0">
                <a:latin typeface="Cambria" pitchFamily="18" charset="0"/>
              </a:rPr>
              <a:t>Optical recording</a:t>
            </a:r>
          </a:p>
          <a:p>
            <a:pPr algn="just">
              <a:lnSpc>
                <a:spcPct val="80000"/>
              </a:lnSpc>
              <a:buClr>
                <a:srgbClr val="660066"/>
              </a:buClr>
              <a:buFont typeface="Wingdings" pitchFamily="2" charset="2"/>
              <a:buChar char="q"/>
            </a:pPr>
            <a:r>
              <a:rPr lang="en-US" sz="2400" dirty="0">
                <a:latin typeface="Cambria" pitchFamily="18" charset="0"/>
              </a:rPr>
              <a:t>Optical interference filter</a:t>
            </a:r>
          </a:p>
          <a:p>
            <a:pPr algn="just">
              <a:lnSpc>
                <a:spcPct val="80000"/>
              </a:lnSpc>
              <a:buClr>
                <a:srgbClr val="660066"/>
              </a:buClr>
              <a:buFont typeface="Wingdings" pitchFamily="2" charset="2"/>
              <a:buChar char="q"/>
            </a:pPr>
            <a:r>
              <a:rPr lang="en-US" sz="2400" dirty="0">
                <a:latin typeface="Cambria" pitchFamily="18" charset="0"/>
              </a:rPr>
              <a:t>Optical Image sensors</a:t>
            </a:r>
          </a:p>
          <a:p>
            <a:pPr algn="just">
              <a:lnSpc>
                <a:spcPct val="80000"/>
              </a:lnSpc>
              <a:buClr>
                <a:srgbClr val="660066"/>
              </a:buClr>
              <a:buFont typeface="Wingdings" pitchFamily="2" charset="2"/>
              <a:buChar char="q"/>
            </a:pPr>
            <a:r>
              <a:rPr lang="en-US" sz="2400" dirty="0" smtClean="0">
                <a:latin typeface="Cambria" pitchFamily="18" charset="0"/>
              </a:rPr>
              <a:t>Alignment </a:t>
            </a:r>
            <a:r>
              <a:rPr lang="en-US" sz="2400" dirty="0">
                <a:latin typeface="Cambria" pitchFamily="18" charset="0"/>
              </a:rPr>
              <a:t>of layers of liquid crystal</a:t>
            </a:r>
          </a:p>
          <a:p>
            <a:pPr algn="just">
              <a:lnSpc>
                <a:spcPct val="80000"/>
              </a:lnSpc>
              <a:buClr>
                <a:srgbClr val="660066"/>
              </a:buClr>
              <a:buFont typeface="Wingdings" pitchFamily="2" charset="2"/>
              <a:buChar char="q"/>
            </a:pPr>
            <a:r>
              <a:rPr lang="en-US" sz="2400" dirty="0">
                <a:latin typeface="Cambria" pitchFamily="18" charset="0"/>
              </a:rPr>
              <a:t>Sensors</a:t>
            </a:r>
          </a:p>
          <a:p>
            <a:pPr algn="just">
              <a:lnSpc>
                <a:spcPct val="80000"/>
              </a:lnSpc>
              <a:buClr>
                <a:srgbClr val="660066"/>
              </a:buClr>
              <a:buFont typeface="Wingdings" pitchFamily="2" charset="2"/>
              <a:buChar char="q"/>
            </a:pPr>
            <a:r>
              <a:rPr lang="en-US" sz="2400" dirty="0">
                <a:latin typeface="Cambria" pitchFamily="18" charset="0"/>
              </a:rPr>
              <a:t>Detectors &amp; displays etc.</a:t>
            </a:r>
            <a:endParaRPr lang="en-US" sz="2400" dirty="0">
              <a:solidFill>
                <a:srgbClr val="00CC00"/>
              </a:solidFill>
              <a:latin typeface="Cambria" pitchFamily="18" charset="0"/>
            </a:endParaRPr>
          </a:p>
        </p:txBody>
      </p:sp>
      <p:pic>
        <p:nvPicPr>
          <p:cNvPr id="5" name="Picture 4" descr="C:\Users\hp\Downloads\wc - logo.jpg"/>
          <p:cNvPicPr/>
          <p:nvPr/>
        </p:nvPicPr>
        <p:blipFill>
          <a:blip r:embed="rId2"/>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rmAutofit fontScale="90000"/>
          </a:bodyPr>
          <a:lstStyle/>
          <a:p>
            <a:pPr algn="l"/>
            <a:r>
              <a:rPr lang="en-IN" sz="3100" dirty="0" smtClean="0">
                <a:solidFill>
                  <a:srgbClr val="C00000"/>
                </a:solidFill>
                <a:latin typeface="Cambria" pitchFamily="18" charset="0"/>
              </a:rPr>
              <a:t/>
            </a:r>
            <a:br>
              <a:rPr lang="en-IN" sz="3100" dirty="0" smtClean="0">
                <a:solidFill>
                  <a:srgbClr val="C00000"/>
                </a:solidFill>
                <a:latin typeface="Cambria" pitchFamily="18" charset="0"/>
              </a:rPr>
            </a:br>
            <a:r>
              <a:rPr lang="en-IN" sz="3100" b="1" dirty="0" smtClean="0">
                <a:solidFill>
                  <a:srgbClr val="C00000"/>
                </a:solidFill>
                <a:latin typeface="Cambria" pitchFamily="18" charset="0"/>
              </a:rPr>
              <a:t>Various methods of Thin Film Deposition</a:t>
            </a:r>
            <a:r>
              <a:rPr lang="en-IN" dirty="0" smtClean="0">
                <a:latin typeface="Cambria" pitchFamily="18" charset="0"/>
              </a:rPr>
              <a:t/>
            </a:r>
            <a:br>
              <a:rPr lang="en-IN" dirty="0" smtClean="0">
                <a:latin typeface="Cambria" pitchFamily="18" charset="0"/>
              </a:rPr>
            </a:br>
            <a:endParaRPr lang="en-IN" dirty="0"/>
          </a:p>
        </p:txBody>
      </p:sp>
      <p:sp>
        <p:nvSpPr>
          <p:cNvPr id="3" name="Content Placeholder 2"/>
          <p:cNvSpPr>
            <a:spLocks noGrp="1"/>
          </p:cNvSpPr>
          <p:nvPr>
            <p:ph idx="1"/>
          </p:nvPr>
        </p:nvSpPr>
        <p:spPr/>
        <p:txBody>
          <a:bodyPr>
            <a:normAutofit/>
          </a:bodyPr>
          <a:lstStyle/>
          <a:p>
            <a:pPr algn="just">
              <a:lnSpc>
                <a:spcPct val="80000"/>
              </a:lnSpc>
              <a:buClr>
                <a:srgbClr val="FF0000"/>
              </a:buClr>
              <a:buFont typeface="Wingdings" pitchFamily="2" charset="2"/>
              <a:buChar char="v"/>
            </a:pPr>
            <a:r>
              <a:rPr lang="en-US" sz="2400" dirty="0" smtClean="0">
                <a:latin typeface="Cambria" pitchFamily="18" charset="0"/>
              </a:rPr>
              <a:t>Thermal Evaporation</a:t>
            </a:r>
          </a:p>
          <a:p>
            <a:pPr algn="just">
              <a:lnSpc>
                <a:spcPct val="80000"/>
              </a:lnSpc>
              <a:buClr>
                <a:srgbClr val="FF0000"/>
              </a:buClr>
              <a:buFont typeface="Wingdings" pitchFamily="2" charset="2"/>
              <a:buChar char="v"/>
            </a:pPr>
            <a:r>
              <a:rPr lang="en-US" sz="2400" dirty="0" smtClean="0">
                <a:latin typeface="Cambria" pitchFamily="18" charset="0"/>
              </a:rPr>
              <a:t> Solvent casting</a:t>
            </a:r>
          </a:p>
          <a:p>
            <a:pPr algn="just">
              <a:lnSpc>
                <a:spcPct val="80000"/>
              </a:lnSpc>
              <a:buClr>
                <a:srgbClr val="FF0000"/>
              </a:buClr>
              <a:buFont typeface="Wingdings" pitchFamily="2" charset="2"/>
              <a:buChar char="v"/>
            </a:pPr>
            <a:r>
              <a:rPr lang="en-US" sz="2400" dirty="0" smtClean="0">
                <a:latin typeface="Cambria" pitchFamily="18" charset="0"/>
              </a:rPr>
              <a:t> Plasma polymerization</a:t>
            </a:r>
          </a:p>
          <a:p>
            <a:pPr algn="just">
              <a:lnSpc>
                <a:spcPct val="80000"/>
              </a:lnSpc>
              <a:buClr>
                <a:srgbClr val="FF0000"/>
              </a:buClr>
              <a:buFont typeface="Wingdings" pitchFamily="2" charset="2"/>
              <a:buChar char="v"/>
            </a:pPr>
            <a:r>
              <a:rPr lang="en-US" sz="2400" dirty="0" smtClean="0">
                <a:latin typeface="Cambria" pitchFamily="18" charset="0"/>
              </a:rPr>
              <a:t> Spin Coating</a:t>
            </a:r>
          </a:p>
          <a:p>
            <a:pPr algn="just">
              <a:lnSpc>
                <a:spcPct val="80000"/>
              </a:lnSpc>
              <a:buClr>
                <a:srgbClr val="FF0000"/>
              </a:buClr>
              <a:buFont typeface="Wingdings" pitchFamily="2" charset="2"/>
              <a:buChar char="v"/>
            </a:pPr>
            <a:r>
              <a:rPr lang="en-US" sz="2400" dirty="0" smtClean="0">
                <a:latin typeface="Cambria" pitchFamily="18" charset="0"/>
              </a:rPr>
              <a:t> Dip Coating</a:t>
            </a:r>
          </a:p>
          <a:p>
            <a:pPr algn="just">
              <a:lnSpc>
                <a:spcPct val="80000"/>
              </a:lnSpc>
              <a:buClr>
                <a:srgbClr val="FF0000"/>
              </a:buClr>
              <a:buFont typeface="Wingdings" pitchFamily="2" charset="2"/>
              <a:buChar char="v"/>
            </a:pPr>
            <a:r>
              <a:rPr lang="en-US" sz="2400" dirty="0" smtClean="0">
                <a:latin typeface="Cambria" pitchFamily="18" charset="0"/>
              </a:rPr>
              <a:t> Sputtering</a:t>
            </a:r>
          </a:p>
          <a:p>
            <a:pPr algn="just">
              <a:lnSpc>
                <a:spcPct val="80000"/>
              </a:lnSpc>
              <a:buClr>
                <a:srgbClr val="FF0000"/>
              </a:buClr>
              <a:buFont typeface="Wingdings" pitchFamily="2" charset="2"/>
              <a:buChar char="v"/>
            </a:pPr>
            <a:r>
              <a:rPr lang="en-US" sz="2400" dirty="0" smtClean="0">
                <a:latin typeface="Cambria" pitchFamily="18" charset="0"/>
              </a:rPr>
              <a:t> Electro deposition</a:t>
            </a:r>
          </a:p>
          <a:p>
            <a:pPr algn="just">
              <a:lnSpc>
                <a:spcPct val="80000"/>
              </a:lnSpc>
              <a:buClr>
                <a:srgbClr val="FF0000"/>
              </a:buClr>
              <a:buFont typeface="Wingdings" pitchFamily="2" charset="2"/>
              <a:buChar char="v"/>
            </a:pPr>
            <a:r>
              <a:rPr lang="en-US" sz="2400" dirty="0" smtClean="0">
                <a:latin typeface="Cambria" pitchFamily="18" charset="0"/>
              </a:rPr>
              <a:t> Molecular beam Epitaxy (MBE)</a:t>
            </a:r>
          </a:p>
          <a:p>
            <a:pPr algn="just">
              <a:lnSpc>
                <a:spcPct val="80000"/>
              </a:lnSpc>
              <a:buClr>
                <a:srgbClr val="FF0000"/>
              </a:buClr>
              <a:buFont typeface="Wingdings" pitchFamily="2" charset="2"/>
              <a:buChar char="v"/>
            </a:pPr>
            <a:r>
              <a:rPr lang="en-US" sz="2400" dirty="0" smtClean="0">
                <a:latin typeface="Cambria" pitchFamily="18" charset="0"/>
              </a:rPr>
              <a:t> Adsorption from Solution</a:t>
            </a:r>
          </a:p>
          <a:p>
            <a:pPr algn="just">
              <a:lnSpc>
                <a:spcPct val="80000"/>
              </a:lnSpc>
              <a:buClr>
                <a:srgbClr val="FF0000"/>
              </a:buClr>
              <a:buFont typeface="Wingdings" pitchFamily="2" charset="2"/>
              <a:buChar char="v"/>
            </a:pPr>
            <a:r>
              <a:rPr lang="en-US" sz="2400" dirty="0" smtClean="0">
                <a:latin typeface="Cambria" pitchFamily="18" charset="0"/>
              </a:rPr>
              <a:t> Langmuir-Blodgett (LB) technique</a:t>
            </a:r>
          </a:p>
          <a:p>
            <a:pPr algn="just">
              <a:lnSpc>
                <a:spcPct val="80000"/>
              </a:lnSpc>
              <a:buClr>
                <a:srgbClr val="FF0000"/>
              </a:buClr>
              <a:buFont typeface="Wingdings" pitchFamily="2" charset="2"/>
              <a:buChar char="v"/>
            </a:pPr>
            <a:r>
              <a:rPr lang="en-US" sz="2400" dirty="0" smtClean="0">
                <a:latin typeface="Cambria" pitchFamily="18" charset="0"/>
              </a:rPr>
              <a:t> </a:t>
            </a:r>
            <a:r>
              <a:rPr lang="en-US" sz="2400" b="1" i="1" u="sng" dirty="0" smtClean="0">
                <a:latin typeface="Cambria" pitchFamily="18" charset="0"/>
              </a:rPr>
              <a:t>Layer-by-Layer self assembly</a:t>
            </a:r>
          </a:p>
          <a:p>
            <a:pPr algn="just">
              <a:lnSpc>
                <a:spcPct val="80000"/>
              </a:lnSpc>
              <a:buClr>
                <a:srgbClr val="FF0000"/>
              </a:buClr>
              <a:buFont typeface="Wingdings" pitchFamily="2" charset="2"/>
              <a:buChar char="v"/>
            </a:pPr>
            <a:r>
              <a:rPr lang="en-US" sz="2400" dirty="0" smtClean="0">
                <a:latin typeface="Cambria" pitchFamily="18" charset="0"/>
              </a:rPr>
              <a:t> Lithography etc.</a:t>
            </a:r>
            <a:endParaRPr lang="en-IN" sz="2400" dirty="0">
              <a:latin typeface="Cambria" pitchFamily="18" charset="0"/>
            </a:endParaRPr>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800" b="1" dirty="0" smtClean="0">
                <a:solidFill>
                  <a:srgbClr val="C00000"/>
                </a:solidFill>
                <a:latin typeface="Cambria" pitchFamily="18" charset="0"/>
              </a:rPr>
              <a:t>Layer by Layer (LbL) Technique:</a:t>
            </a:r>
            <a:endParaRPr lang="en-IN" sz="2800" b="1" dirty="0">
              <a:solidFill>
                <a:srgbClr val="C00000"/>
              </a:solidFill>
              <a:latin typeface="Cambria" pitchFamily="18" charset="0"/>
            </a:endParaRPr>
          </a:p>
        </p:txBody>
      </p:sp>
      <p:sp>
        <p:nvSpPr>
          <p:cNvPr id="3" name="Content Placeholder 2"/>
          <p:cNvSpPr>
            <a:spLocks noGrp="1"/>
          </p:cNvSpPr>
          <p:nvPr>
            <p:ph idx="1"/>
          </p:nvPr>
        </p:nvSpPr>
        <p:spPr/>
        <p:txBody>
          <a:bodyPr>
            <a:normAutofit fontScale="62500" lnSpcReduction="20000"/>
          </a:bodyPr>
          <a:lstStyle/>
          <a:p>
            <a:pPr algn="just"/>
            <a:r>
              <a:rPr lang="en-IN" dirty="0" smtClean="0">
                <a:latin typeface="Cambria" pitchFamily="18" charset="0"/>
              </a:rPr>
              <a:t>LbL approach is based on the alternate deposition of different biopolymers and allows  an effective control over the physicochemical properties and activity of edible coatings.</a:t>
            </a:r>
          </a:p>
          <a:p>
            <a:pPr algn="just">
              <a:buNone/>
            </a:pPr>
            <a:endParaRPr lang="en-IN" dirty="0" smtClean="0">
              <a:latin typeface="Cambria" pitchFamily="18" charset="0"/>
            </a:endParaRPr>
          </a:p>
          <a:p>
            <a:pPr algn="just"/>
            <a:r>
              <a:rPr lang="en-IN" dirty="0" smtClean="0">
                <a:latin typeface="Cambria" pitchFamily="18" charset="0"/>
              </a:rPr>
              <a:t>LbL self-assembly, also known electrostatic self-assembly.</a:t>
            </a:r>
          </a:p>
          <a:p>
            <a:pPr algn="just">
              <a:buNone/>
            </a:pPr>
            <a:endParaRPr lang="en-IN" dirty="0" smtClean="0">
              <a:latin typeface="Cambria" pitchFamily="18" charset="0"/>
            </a:endParaRPr>
          </a:p>
          <a:p>
            <a:pPr algn="just"/>
            <a:r>
              <a:rPr lang="en-IN" dirty="0" smtClean="0">
                <a:latin typeface="Cambria" pitchFamily="18" charset="0"/>
              </a:rPr>
              <a:t>This ionic self-assembled technique, introduced by Decher in 1991 (G. Decher et. Al. 1991) provides an elegant way of controlling the composition of the resulting assemblies.</a:t>
            </a:r>
          </a:p>
          <a:p>
            <a:pPr algn="just">
              <a:buNone/>
            </a:pPr>
            <a:endParaRPr lang="en-IN" dirty="0" smtClean="0">
              <a:latin typeface="Cambria" pitchFamily="18" charset="0"/>
            </a:endParaRPr>
          </a:p>
          <a:p>
            <a:pPr algn="just"/>
            <a:r>
              <a:rPr lang="en-IN" dirty="0" smtClean="0">
                <a:latin typeface="Cambria" pitchFamily="18" charset="0"/>
              </a:rPr>
              <a:t>LbL assembly is a cyclic process in which a charged material is adsorbed onto a substrate and after washing, an oppositely charged material is adsorbed on top of the first layer.</a:t>
            </a:r>
          </a:p>
          <a:p>
            <a:pPr algn="just">
              <a:buNone/>
            </a:pPr>
            <a:endParaRPr lang="en-IN" dirty="0" smtClean="0">
              <a:latin typeface="Cambria" pitchFamily="18" charset="0"/>
            </a:endParaRPr>
          </a:p>
          <a:p>
            <a:pPr algn="just"/>
            <a:r>
              <a:rPr lang="en-IN" dirty="0" smtClean="0">
                <a:latin typeface="Cambria" pitchFamily="18" charset="0"/>
              </a:rPr>
              <a:t>Thickness of a single bi layer is generally of the order of nanometer and deposition process can be repeated to obtain multilayer films.</a:t>
            </a:r>
          </a:p>
        </p:txBody>
      </p:sp>
      <p:pic>
        <p:nvPicPr>
          <p:cNvPr id="6" name="Picture 5" descr="C:\Users\hp\Downloads\wc - logo.jpg"/>
          <p:cNvPicPr/>
          <p:nvPr/>
        </p:nvPicPr>
        <p:blipFill>
          <a:blip r:embed="rId2"/>
          <a:srcRect/>
          <a:stretch>
            <a:fillRect/>
          </a:stretch>
        </p:blipFill>
        <p:spPr bwMode="auto">
          <a:xfrm>
            <a:off x="8001024" y="142852"/>
            <a:ext cx="928432" cy="714380"/>
          </a:xfrm>
          <a:prstGeom prst="rect">
            <a:avLst/>
          </a:prstGeom>
          <a:noFill/>
        </p:spPr>
      </p:pic>
      <p:pic>
        <p:nvPicPr>
          <p:cNvPr id="7" name="Picture 6" descr="C:\Users\hp\Downloads\wc - logo.jpg"/>
          <p:cNvPicPr/>
          <p:nvPr/>
        </p:nvPicPr>
        <p:blipFill>
          <a:blip r:embed="rId2"/>
          <a:srcRect/>
          <a:stretch>
            <a:fillRect/>
          </a:stretch>
        </p:blipFill>
        <p:spPr bwMode="auto">
          <a:xfrm>
            <a:off x="8153424" y="295252"/>
            <a:ext cx="928432" cy="7143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p:cNvPicPr>
            <a:picLocks noChangeArrowheads="1"/>
          </p:cNvPicPr>
          <p:nvPr/>
        </p:nvPicPr>
        <p:blipFill>
          <a:blip r:embed="rId2"/>
          <a:srcRect t="-121" b="-169"/>
          <a:stretch>
            <a:fillRect/>
          </a:stretch>
        </p:blipFill>
        <p:spPr bwMode="auto">
          <a:xfrm>
            <a:off x="357158" y="1285860"/>
            <a:ext cx="4352925" cy="4391025"/>
          </a:xfrm>
          <a:prstGeom prst="rect">
            <a:avLst/>
          </a:prstGeom>
          <a:noFill/>
          <a:ln w="9525">
            <a:noFill/>
            <a:miter lim="800000"/>
            <a:headEnd/>
            <a:tailEnd/>
          </a:ln>
        </p:spPr>
      </p:pic>
      <p:sp>
        <p:nvSpPr>
          <p:cNvPr id="5" name="TextBox 11"/>
          <p:cNvSpPr txBox="1">
            <a:spLocks noChangeArrowheads="1"/>
          </p:cNvSpPr>
          <p:nvPr/>
        </p:nvSpPr>
        <p:spPr bwMode="auto">
          <a:xfrm>
            <a:off x="4648200" y="1371600"/>
            <a:ext cx="4267200" cy="4330700"/>
          </a:xfrm>
          <a:prstGeom prst="rect">
            <a:avLst/>
          </a:prstGeom>
          <a:noFill/>
          <a:ln w="9525">
            <a:noFill/>
            <a:miter lim="800000"/>
            <a:headEnd/>
            <a:tailEnd/>
          </a:ln>
        </p:spPr>
        <p:txBody>
          <a:bodyPr>
            <a:spAutoFit/>
          </a:bodyPr>
          <a:lstStyle/>
          <a:p>
            <a:pPr marL="381000" indent="-381000" algn="just">
              <a:lnSpc>
                <a:spcPct val="90000"/>
              </a:lnSpc>
              <a:buClr>
                <a:srgbClr val="FF0000"/>
              </a:buClr>
              <a:buFont typeface="Wingdings" pitchFamily="2" charset="2"/>
              <a:buChar char="Ø"/>
            </a:pPr>
            <a:r>
              <a:rPr lang="en-US" b="1" dirty="0">
                <a:latin typeface="Cambria" pitchFamily="18" charset="0"/>
              </a:rPr>
              <a:t> A clean quartz slide is dipped into solution of </a:t>
            </a:r>
            <a:r>
              <a:rPr lang="en-US" b="1" dirty="0" err="1">
                <a:latin typeface="Cambria" pitchFamily="18" charset="0"/>
              </a:rPr>
              <a:t>polycation</a:t>
            </a:r>
            <a:r>
              <a:rPr lang="en-US" b="1" dirty="0">
                <a:latin typeface="Cambria" pitchFamily="18" charset="0"/>
              </a:rPr>
              <a:t>/</a:t>
            </a:r>
            <a:r>
              <a:rPr lang="en-US" b="1" dirty="0" err="1">
                <a:latin typeface="Cambria" pitchFamily="18" charset="0"/>
              </a:rPr>
              <a:t>polyanion</a:t>
            </a:r>
            <a:r>
              <a:rPr lang="en-US" b="1" dirty="0">
                <a:latin typeface="Cambria" pitchFamily="18" charset="0"/>
              </a:rPr>
              <a:t>.</a:t>
            </a:r>
          </a:p>
          <a:p>
            <a:pPr marL="381000" indent="-381000" algn="just">
              <a:lnSpc>
                <a:spcPct val="90000"/>
              </a:lnSpc>
              <a:buClr>
                <a:srgbClr val="FF0000"/>
              </a:buClr>
              <a:buFont typeface="Wingdings" pitchFamily="2" charset="2"/>
              <a:buChar char="Ø"/>
            </a:pPr>
            <a:endParaRPr lang="en-US" b="1" dirty="0">
              <a:latin typeface="Cambria" pitchFamily="18" charset="0"/>
            </a:endParaRPr>
          </a:p>
          <a:p>
            <a:pPr marL="381000" indent="-381000" algn="just">
              <a:lnSpc>
                <a:spcPct val="90000"/>
              </a:lnSpc>
              <a:buClr>
                <a:srgbClr val="FF0000"/>
              </a:buClr>
              <a:buFont typeface="Wingdings" pitchFamily="2" charset="2"/>
              <a:buChar char="Ø"/>
            </a:pPr>
            <a:r>
              <a:rPr lang="en-US" b="1" dirty="0">
                <a:latin typeface="Cambria" pitchFamily="18" charset="0"/>
              </a:rPr>
              <a:t>The slide is dried completely and then rinsed into a water bath to remove excessive ions.</a:t>
            </a:r>
          </a:p>
          <a:p>
            <a:pPr marL="381000" indent="-381000" algn="just">
              <a:lnSpc>
                <a:spcPct val="90000"/>
              </a:lnSpc>
              <a:buClr>
                <a:srgbClr val="FF0000"/>
              </a:buClr>
              <a:buFont typeface="Wingdings" pitchFamily="2" charset="2"/>
              <a:buChar char="Ø"/>
            </a:pPr>
            <a:endParaRPr lang="en-US" b="1" dirty="0">
              <a:latin typeface="Cambria" pitchFamily="18" charset="0"/>
            </a:endParaRPr>
          </a:p>
          <a:p>
            <a:pPr marL="381000" indent="-381000" algn="just">
              <a:lnSpc>
                <a:spcPct val="90000"/>
              </a:lnSpc>
              <a:buClr>
                <a:srgbClr val="FF0000"/>
              </a:buClr>
              <a:buFont typeface="Wingdings" pitchFamily="2" charset="2"/>
              <a:buChar char="Ø"/>
            </a:pPr>
            <a:r>
              <a:rPr lang="en-US" b="1" dirty="0">
                <a:latin typeface="Cambria" pitchFamily="18" charset="0"/>
              </a:rPr>
              <a:t>Then the film is dried and is dipped into a solution of negatively/positively charged molecules. </a:t>
            </a:r>
          </a:p>
          <a:p>
            <a:pPr marL="381000" indent="-381000" algn="just">
              <a:lnSpc>
                <a:spcPct val="90000"/>
              </a:lnSpc>
              <a:buClr>
                <a:srgbClr val="FF0000"/>
              </a:buClr>
              <a:buFont typeface="Wingdings" pitchFamily="2" charset="2"/>
              <a:buChar char="Ø"/>
            </a:pPr>
            <a:endParaRPr lang="en-US" b="1" dirty="0">
              <a:latin typeface="Cambria" pitchFamily="18" charset="0"/>
            </a:endParaRPr>
          </a:p>
          <a:p>
            <a:pPr marL="381000" indent="-381000" algn="just">
              <a:lnSpc>
                <a:spcPct val="90000"/>
              </a:lnSpc>
              <a:buClr>
                <a:srgbClr val="FF0000"/>
              </a:buClr>
              <a:buFont typeface="Wingdings" pitchFamily="2" charset="2"/>
              <a:buChar char="Ø"/>
            </a:pPr>
            <a:r>
              <a:rPr lang="en-US" b="1" dirty="0">
                <a:latin typeface="Cambria" pitchFamily="18" charset="0"/>
              </a:rPr>
              <a:t>The film is again washed and dried and we get a 1-bilayer LbL film.</a:t>
            </a:r>
          </a:p>
          <a:p>
            <a:pPr marL="381000" indent="-381000" algn="just">
              <a:lnSpc>
                <a:spcPct val="90000"/>
              </a:lnSpc>
              <a:buClr>
                <a:srgbClr val="FF0000"/>
              </a:buClr>
              <a:buFont typeface="Wingdings" pitchFamily="2" charset="2"/>
              <a:buChar char="Ø"/>
            </a:pPr>
            <a:endParaRPr lang="en-US" b="1" dirty="0">
              <a:latin typeface="Cambria" pitchFamily="18" charset="0"/>
            </a:endParaRPr>
          </a:p>
          <a:p>
            <a:pPr marL="381000" indent="-381000" algn="just">
              <a:lnSpc>
                <a:spcPct val="90000"/>
              </a:lnSpc>
              <a:buClr>
                <a:srgbClr val="FF0000"/>
              </a:buClr>
              <a:buFont typeface="Wingdings" pitchFamily="2" charset="2"/>
              <a:buChar char="Ø"/>
            </a:pPr>
            <a:r>
              <a:rPr lang="en-US" b="1" dirty="0">
                <a:latin typeface="Cambria" pitchFamily="18" charset="0"/>
              </a:rPr>
              <a:t>The  procedure is repeated to obtain </a:t>
            </a:r>
            <a:r>
              <a:rPr lang="en-US" b="1" dirty="0" err="1">
                <a:latin typeface="Cambria" pitchFamily="18" charset="0"/>
              </a:rPr>
              <a:t>multilayers</a:t>
            </a:r>
            <a:r>
              <a:rPr lang="en-US" b="1" dirty="0">
                <a:latin typeface="Cambria" pitchFamily="18" charset="0"/>
              </a:rPr>
              <a:t>. </a:t>
            </a:r>
          </a:p>
        </p:txBody>
      </p:sp>
      <p:sp>
        <p:nvSpPr>
          <p:cNvPr id="7" name="Title 1"/>
          <p:cNvSpPr>
            <a:spLocks noGrp="1"/>
          </p:cNvSpPr>
          <p:nvPr>
            <p:ph type="title"/>
          </p:nvPr>
        </p:nvSpPr>
        <p:spPr>
          <a:xfrm>
            <a:off x="457200" y="274638"/>
            <a:ext cx="8229600" cy="1143000"/>
          </a:xfrm>
        </p:spPr>
        <p:txBody>
          <a:bodyPr>
            <a:normAutofit/>
          </a:bodyPr>
          <a:lstStyle/>
          <a:p>
            <a:pPr algn="l"/>
            <a:r>
              <a:rPr lang="en-IN" sz="2800" b="1" dirty="0" smtClean="0">
                <a:solidFill>
                  <a:srgbClr val="C00000"/>
                </a:solidFill>
                <a:latin typeface="Cambria" pitchFamily="18" charset="0"/>
              </a:rPr>
              <a:t>Layer by Layer (LbL) Technique:</a:t>
            </a:r>
            <a:endParaRPr lang="en-IN" sz="2800" b="1" dirty="0">
              <a:solidFill>
                <a:srgbClr val="C00000"/>
              </a:solidFill>
              <a:latin typeface="Cambria" pitchFamily="18" charset="0"/>
            </a:endParaRPr>
          </a:p>
        </p:txBody>
      </p:sp>
      <p:pic>
        <p:nvPicPr>
          <p:cNvPr id="8" name="Picture 7" descr="C:\Users\hp\Downloads\wc - logo.jpg"/>
          <p:cNvPicPr/>
          <p:nvPr/>
        </p:nvPicPr>
        <p:blipFill>
          <a:blip r:embed="rId3"/>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800" b="1" dirty="0" smtClean="0">
                <a:solidFill>
                  <a:schemeClr val="accent2"/>
                </a:solidFill>
                <a:latin typeface="Cambria" pitchFamily="18" charset="0"/>
              </a:rPr>
              <a:t>Advantages of LbL self-assembly:</a:t>
            </a:r>
            <a:endParaRPr lang="en-IN" sz="2800" b="1" dirty="0">
              <a:solidFill>
                <a:schemeClr val="accent2"/>
              </a:solidFill>
              <a:latin typeface="Cambria" pitchFamily="18" charset="0"/>
            </a:endParaRPr>
          </a:p>
        </p:txBody>
      </p:sp>
      <p:pic>
        <p:nvPicPr>
          <p:cNvPr id="2050" name="Picture 2" descr="Main advantages and characteristics of the LbL approach on the fabrication of functional materials. Reproduced from Ref. [22], Copyright (2016), with permission from the Royal Society of Chemistry."/>
          <p:cNvPicPr>
            <a:picLocks noChangeAspect="1" noChangeArrowheads="1"/>
          </p:cNvPicPr>
          <p:nvPr/>
        </p:nvPicPr>
        <p:blipFill>
          <a:blip r:embed="rId2"/>
          <a:srcRect/>
          <a:stretch>
            <a:fillRect/>
          </a:stretch>
        </p:blipFill>
        <p:spPr bwMode="auto">
          <a:xfrm>
            <a:off x="571472" y="1285860"/>
            <a:ext cx="8286808" cy="5329242"/>
          </a:xfrm>
          <a:prstGeom prst="rect">
            <a:avLst/>
          </a:prstGeom>
          <a:noFill/>
        </p:spPr>
      </p:pic>
      <p:pic>
        <p:nvPicPr>
          <p:cNvPr id="5" name="Picture 4" descr="C:\Users\hp\Downloads\wc - logo.jpg"/>
          <p:cNvPicPr/>
          <p:nvPr/>
        </p:nvPicPr>
        <p:blipFill>
          <a:blip r:embed="rId3"/>
          <a:srcRect/>
          <a:stretch>
            <a:fillRect/>
          </a:stretch>
        </p:blipFill>
        <p:spPr bwMode="auto">
          <a:xfrm>
            <a:off x="8001024" y="142852"/>
            <a:ext cx="928432" cy="7143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85860"/>
            <a:ext cx="8229600" cy="1428760"/>
          </a:xfrm>
        </p:spPr>
        <p:txBody>
          <a:bodyPr>
            <a:noAutofit/>
          </a:bodyPr>
          <a:lstStyle/>
          <a:p>
            <a:pPr algn="l"/>
            <a:r>
              <a:rPr lang="en-IN" sz="2400" b="1" dirty="0" smtClean="0">
                <a:solidFill>
                  <a:schemeClr val="accent2"/>
                </a:solidFill>
                <a:latin typeface="Cambria" pitchFamily="18" charset="0"/>
              </a:rPr>
              <a:t>Sample used</a:t>
            </a:r>
            <a:br>
              <a:rPr lang="en-IN" sz="2400" b="1" dirty="0" smtClean="0">
                <a:solidFill>
                  <a:schemeClr val="accent2"/>
                </a:solidFill>
                <a:latin typeface="Cambria" pitchFamily="18" charset="0"/>
              </a:rPr>
            </a:br>
            <a:r>
              <a:rPr lang="en-IN" sz="2400" dirty="0" smtClean="0"/>
              <a:t> 1. A</a:t>
            </a:r>
            <a:r>
              <a:rPr lang="en-IN" sz="2000" dirty="0" smtClean="0">
                <a:latin typeface="Cambria" pitchFamily="18" charset="0"/>
              </a:rPr>
              <a:t>nionic azo dye Chromotrope 2R </a:t>
            </a:r>
            <a:br>
              <a:rPr lang="en-IN" sz="2000" dirty="0" smtClean="0">
                <a:latin typeface="Cambria" pitchFamily="18" charset="0"/>
              </a:rPr>
            </a:br>
            <a:r>
              <a:rPr lang="en-IN" sz="2000" dirty="0" smtClean="0">
                <a:latin typeface="Cambria" pitchFamily="18" charset="0"/>
              </a:rPr>
              <a:t> 2. Cationic polymer Poly (diallyldimethylammonium Chloride)</a:t>
            </a:r>
            <a:endParaRPr lang="en-IN" sz="2400" dirty="0">
              <a:solidFill>
                <a:schemeClr val="accent2"/>
              </a:solidFill>
            </a:endParaRPr>
          </a:p>
        </p:txBody>
      </p:sp>
      <p:pic>
        <p:nvPicPr>
          <p:cNvPr id="4" name="Picture 3" descr="C:\Users\hp\Downloads\wc - logo.jpg"/>
          <p:cNvPicPr/>
          <p:nvPr/>
        </p:nvPicPr>
        <p:blipFill>
          <a:blip r:embed="rId2"/>
          <a:srcRect/>
          <a:stretch>
            <a:fillRect/>
          </a:stretch>
        </p:blipFill>
        <p:spPr bwMode="auto">
          <a:xfrm>
            <a:off x="8001024" y="142852"/>
            <a:ext cx="928432" cy="714380"/>
          </a:xfrm>
          <a:prstGeom prst="rect">
            <a:avLst/>
          </a:prstGeom>
          <a:noFill/>
        </p:spPr>
      </p:pic>
      <p:pic>
        <p:nvPicPr>
          <p:cNvPr id="21506" name="Picture 2"/>
          <p:cNvPicPr>
            <a:picLocks noChangeAspect="1" noChangeArrowheads="1"/>
          </p:cNvPicPr>
          <p:nvPr/>
        </p:nvPicPr>
        <p:blipFill>
          <a:blip r:embed="rId3"/>
          <a:srcRect/>
          <a:stretch>
            <a:fillRect/>
          </a:stretch>
        </p:blipFill>
        <p:spPr bwMode="auto">
          <a:xfrm>
            <a:off x="714348" y="2714620"/>
            <a:ext cx="7643866" cy="3405195"/>
          </a:xfrm>
          <a:prstGeom prst="rect">
            <a:avLst/>
          </a:prstGeom>
          <a:noFill/>
          <a:ln w="9525">
            <a:noFill/>
            <a:miter lim="800000"/>
            <a:headEnd/>
            <a:tailEnd/>
          </a:ln>
        </p:spPr>
      </p:pic>
      <p:sp>
        <p:nvSpPr>
          <p:cNvPr id="9" name="Title 1"/>
          <p:cNvSpPr txBox="1">
            <a:spLocks/>
          </p:cNvSpPr>
          <p:nvPr/>
        </p:nvSpPr>
        <p:spPr>
          <a:xfrm>
            <a:off x="609600" y="427038"/>
            <a:ext cx="8229600" cy="85882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none" spc="0" normalizeH="0" baseline="0" noProof="0" dirty="0" smtClean="0">
                <a:ln>
                  <a:noFill/>
                </a:ln>
                <a:solidFill>
                  <a:schemeClr val="accent2"/>
                </a:solidFill>
                <a:effectLst/>
                <a:uLnTx/>
                <a:uFillTx/>
                <a:latin typeface="Cambria" pitchFamily="18" charset="0"/>
                <a:ea typeface="+mj-ea"/>
                <a:cs typeface="+mj-cs"/>
              </a:rPr>
              <a:t>Formation of LbL film:</a:t>
            </a:r>
            <a:endParaRPr kumimoji="0" lang="en-IN" sz="24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1377</Words>
  <Application>Microsoft Office PowerPoint</Application>
  <PresentationFormat>On-screen Show (4:3)</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NSRPTA (8th -9th February 2020) National Seminar on Role of Physics in Technological Advances &amp;  37th Convention of Orissa Physical Society</vt:lpstr>
      <vt:lpstr>Outline:</vt:lpstr>
      <vt:lpstr>Introduction</vt:lpstr>
      <vt:lpstr>Application Area of Thin Films:</vt:lpstr>
      <vt:lpstr> Various methods of Thin Film Deposition </vt:lpstr>
      <vt:lpstr>Layer by Layer (LbL) Technique:</vt:lpstr>
      <vt:lpstr>Layer by Layer (LbL) Technique:</vt:lpstr>
      <vt:lpstr>Advantages of LbL self-assembly:</vt:lpstr>
      <vt:lpstr>Sample used  1. Anionic azo dye Chromotrope 2R   2. Cationic polymer Poly (diallyldimethylammonium Chloride)</vt:lpstr>
      <vt:lpstr>Slide 10</vt:lpstr>
      <vt:lpstr>Slide 11</vt:lpstr>
      <vt:lpstr>Effect of Ionic Strength </vt:lpstr>
      <vt:lpstr>Effect of temperature</vt:lpstr>
      <vt:lpstr>Effect of pH</vt:lpstr>
      <vt:lpstr>Effect of pH</vt:lpstr>
      <vt:lpstr>AFM Study</vt:lpstr>
      <vt:lpstr>Conclusion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 7</cp:lastModifiedBy>
  <cp:revision>53</cp:revision>
  <dcterms:created xsi:type="dcterms:W3CDTF">2020-02-05T16:17:57Z</dcterms:created>
  <dcterms:modified xsi:type="dcterms:W3CDTF">2023-02-25T12:24:41Z</dcterms:modified>
</cp:coreProperties>
</file>