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4" r:id="rId7"/>
    <p:sldId id="263" r:id="rId8"/>
    <p:sldId id="262" r:id="rId9"/>
    <p:sldId id="261" r:id="rId10"/>
    <p:sldId id="265" r:id="rId11"/>
    <p:sldId id="273" r:id="rId12"/>
    <p:sldId id="274" r:id="rId13"/>
    <p:sldId id="275" r:id="rId14"/>
    <p:sldId id="276" r:id="rId15"/>
    <p:sldId id="290" r:id="rId16"/>
    <p:sldId id="277" r:id="rId17"/>
    <p:sldId id="266" r:id="rId18"/>
    <p:sldId id="267" r:id="rId19"/>
    <p:sldId id="268" r:id="rId20"/>
    <p:sldId id="269" r:id="rId21"/>
    <p:sldId id="270" r:id="rId22"/>
    <p:sldId id="271" r:id="rId23"/>
    <p:sldId id="278" r:id="rId24"/>
    <p:sldId id="288" r:id="rId25"/>
    <p:sldId id="281" r:id="rId26"/>
    <p:sldId id="282" r:id="rId27"/>
    <p:sldId id="283" r:id="rId28"/>
    <p:sldId id="284" r:id="rId29"/>
    <p:sldId id="285" r:id="rId30"/>
    <p:sldId id="286" r:id="rId31"/>
    <p:sldId id="287"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E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098EF-CBAD-44E3-A87B-1DBDC2B8E2D8}" type="datetimeFigureOut">
              <a:rPr lang="en-US" smtClean="0"/>
              <a:pPr/>
              <a:t>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F388B-DEEC-471E-9BFA-E53E2D73DB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F388B-DEEC-471E-9BFA-E53E2D73DBB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3A67D-86C0-4544-9992-90541237952D}"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3A67D-86C0-4544-9992-90541237952D}"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3A67D-86C0-4544-9992-90541237952D}"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3A67D-86C0-4544-9992-90541237952D}"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3A67D-86C0-4544-9992-90541237952D}" type="datetimeFigureOut">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3A67D-86C0-4544-9992-90541237952D}"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3A67D-86C0-4544-9992-90541237952D}" type="datetimeFigureOut">
              <a:rPr lang="en-US" smtClean="0"/>
              <a:pPr/>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3A67D-86C0-4544-9992-90541237952D}" type="datetimeFigureOut">
              <a:rPr lang="en-US" smtClean="0"/>
              <a:pPr/>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3A67D-86C0-4544-9992-90541237952D}" type="datetimeFigureOut">
              <a:rPr lang="en-US" smtClean="0"/>
              <a:pPr/>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3A67D-86C0-4544-9992-90541237952D}"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3A67D-86C0-4544-9992-90541237952D}" type="datetimeFigureOut">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F3FBA-B020-4461-8ED9-CD18D63E05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3A67D-86C0-4544-9992-90541237952D}" type="datetimeFigureOut">
              <a:rPr lang="en-US" smtClean="0"/>
              <a:pPr/>
              <a:t>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F3FBA-B020-4461-8ED9-CD18D63E05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bird.org/checklist/S122335833" TargetMode="External"/><Relationship Id="rId3" Type="http://schemas.openxmlformats.org/officeDocument/2006/relationships/hyperlink" Target="https://ebird.org/checklist/S123046971" TargetMode="External"/><Relationship Id="rId7" Type="http://schemas.openxmlformats.org/officeDocument/2006/relationships/hyperlink" Target="https://ebird.org/checklist/S122445624" TargetMode="External"/><Relationship Id="rId12" Type="http://schemas.openxmlformats.org/officeDocument/2006/relationships/hyperlink" Target="https://ebird.org/checklist/S126263998" TargetMode="External"/><Relationship Id="rId2" Type="http://schemas.openxmlformats.org/officeDocument/2006/relationships/hyperlink" Target="https://ebird.org/checklist/S123046977" TargetMode="External"/><Relationship Id="rId1" Type="http://schemas.openxmlformats.org/officeDocument/2006/relationships/slideLayout" Target="../slideLayouts/slideLayout7.xml"/><Relationship Id="rId6" Type="http://schemas.openxmlformats.org/officeDocument/2006/relationships/hyperlink" Target="https://ebird.org/checklist/S122699817" TargetMode="External"/><Relationship Id="rId11" Type="http://schemas.openxmlformats.org/officeDocument/2006/relationships/hyperlink" Target="https://ebird.org/checklist/S118504713" TargetMode="External"/><Relationship Id="rId5" Type="http://schemas.openxmlformats.org/officeDocument/2006/relationships/hyperlink" Target="https://ebird.org/india/checklist/S122967044" TargetMode="External"/><Relationship Id="rId10" Type="http://schemas.openxmlformats.org/officeDocument/2006/relationships/hyperlink" Target="https://ebird.org/checklist/S119372804" TargetMode="External"/><Relationship Id="rId4" Type="http://schemas.openxmlformats.org/officeDocument/2006/relationships/hyperlink" Target="https://ebird.org/checklist/S123046858" TargetMode="External"/><Relationship Id="rId9" Type="http://schemas.openxmlformats.org/officeDocument/2006/relationships/hyperlink" Target="https://ebird.org/checklist/S12075280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928670"/>
            <a:ext cx="7772400" cy="1470025"/>
          </a:xfrm>
        </p:spPr>
        <p:txBody>
          <a:bodyPr>
            <a:normAutofit fontScale="90000"/>
          </a:bodyPr>
          <a:lstStyle/>
          <a:p>
            <a:r>
              <a:rPr lang="en-IN" sz="2000" dirty="0" smtClean="0"/>
              <a:t/>
            </a:r>
            <a:br>
              <a:rPr lang="en-IN" sz="2000" dirty="0" smtClean="0"/>
            </a:br>
            <a:r>
              <a:rPr lang="en-IN" dirty="0" smtClean="0"/>
              <a:t/>
            </a:r>
            <a:br>
              <a:rPr lang="en-IN" dirty="0" smtClean="0"/>
            </a:br>
            <a:r>
              <a:rPr lang="en-IN" dirty="0" smtClean="0"/>
              <a:t/>
            </a:r>
            <a:br>
              <a:rPr lang="en-IN" dirty="0" smtClean="0"/>
            </a:br>
            <a:r>
              <a:rPr lang="en-IN" dirty="0" smtClean="0"/>
              <a:t> ASIAN WATERBIRD CENSUS</a:t>
            </a:r>
            <a:br>
              <a:rPr lang="en-IN" dirty="0" smtClean="0"/>
            </a:br>
            <a:r>
              <a:rPr lang="en-IN" sz="2000" dirty="0" smtClean="0"/>
              <a:t>02.01.2023-05.01.2023 </a:t>
            </a:r>
            <a:r>
              <a:rPr lang="en-IN" dirty="0" smtClean="0"/>
              <a:t/>
            </a:r>
            <a:br>
              <a:rPr lang="en-IN" dirty="0" smtClean="0"/>
            </a:br>
            <a:r>
              <a:rPr lang="en-IN" dirty="0" smtClean="0"/>
              <a:t/>
            </a:r>
            <a:br>
              <a:rPr lang="en-IN" dirty="0" smtClean="0"/>
            </a:br>
            <a:r>
              <a:rPr lang="en-IN" sz="2200" dirty="0" smtClean="0"/>
              <a:t>LOCALLY EXECUTED  BY</a:t>
            </a:r>
            <a:br>
              <a:rPr lang="en-IN" sz="2200" dirty="0" smtClean="0"/>
            </a:br>
            <a:r>
              <a:rPr lang="en-IN" sz="3100" dirty="0" smtClean="0"/>
              <a:t>TRIPURA BIODIVERSITY BOARD</a:t>
            </a:r>
            <a:br>
              <a:rPr lang="en-IN" sz="3100" dirty="0" smtClean="0"/>
            </a:br>
            <a:endParaRPr lang="en-US" dirty="0"/>
          </a:p>
        </p:txBody>
      </p:sp>
      <p:sp>
        <p:nvSpPr>
          <p:cNvPr id="3" name="Subtitle 2"/>
          <p:cNvSpPr>
            <a:spLocks noGrp="1"/>
          </p:cNvSpPr>
          <p:nvPr>
            <p:ph type="subTitle" idx="1"/>
          </p:nvPr>
        </p:nvSpPr>
        <p:spPr/>
        <p:txBody>
          <a:bodyPr>
            <a:normAutofit/>
          </a:bodyPr>
          <a:lstStyle/>
          <a:p>
            <a:r>
              <a:rPr lang="en-IN" sz="2400" dirty="0" smtClean="0">
                <a:solidFill>
                  <a:srgbClr val="7030A0"/>
                </a:solidFill>
              </a:rPr>
              <a:t>Coordinated by</a:t>
            </a:r>
          </a:p>
          <a:p>
            <a:r>
              <a:rPr lang="en-IN" sz="2400" dirty="0" smtClean="0">
                <a:solidFill>
                  <a:srgbClr val="7030A0"/>
                </a:solidFill>
              </a:rPr>
              <a:t>Dr. </a:t>
            </a:r>
            <a:r>
              <a:rPr lang="en-IN" sz="2400" dirty="0" err="1" smtClean="0">
                <a:solidFill>
                  <a:srgbClr val="7030A0"/>
                </a:solidFill>
              </a:rPr>
              <a:t>Krishnendu</a:t>
            </a:r>
            <a:r>
              <a:rPr lang="en-IN" sz="2400" dirty="0" smtClean="0">
                <a:solidFill>
                  <a:srgbClr val="7030A0"/>
                </a:solidFill>
              </a:rPr>
              <a:t> Das</a:t>
            </a:r>
          </a:p>
          <a:p>
            <a:r>
              <a:rPr lang="en-IN" sz="2000" dirty="0" smtClean="0">
                <a:solidFill>
                  <a:srgbClr val="7030A0"/>
                </a:solidFill>
              </a:rPr>
              <a:t>Department of Mathematics</a:t>
            </a:r>
            <a:r>
              <a:rPr lang="en-IN" sz="2000" smtClean="0">
                <a:solidFill>
                  <a:srgbClr val="7030A0"/>
                </a:solidFill>
              </a:rPr>
              <a:t>, Women’s </a:t>
            </a:r>
            <a:r>
              <a:rPr lang="en-IN" sz="2000" dirty="0" smtClean="0">
                <a:solidFill>
                  <a:srgbClr val="7030A0"/>
                </a:solidFill>
              </a:rPr>
              <a:t>College, </a:t>
            </a:r>
            <a:r>
              <a:rPr lang="en-IN" sz="2000" dirty="0" err="1" smtClean="0">
                <a:solidFill>
                  <a:srgbClr val="7030A0"/>
                </a:solidFill>
              </a:rPr>
              <a:t>Agartala</a:t>
            </a:r>
            <a:endParaRPr lang="en-US" sz="20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785794"/>
            <a:ext cx="7715304" cy="400110"/>
          </a:xfrm>
          <a:prstGeom prst="rect">
            <a:avLst/>
          </a:prstGeom>
          <a:noFill/>
        </p:spPr>
        <p:txBody>
          <a:bodyPr wrap="square" rtlCol="0">
            <a:spAutoFit/>
          </a:bodyPr>
          <a:lstStyle/>
          <a:p>
            <a:r>
              <a:rPr lang="en-IN" sz="2000" b="1" dirty="0" smtClean="0"/>
              <a:t>How to count </a:t>
            </a:r>
            <a:r>
              <a:rPr lang="en-IN" sz="2000" b="1" dirty="0" err="1" smtClean="0"/>
              <a:t>waterbirds</a:t>
            </a:r>
            <a:endParaRPr lang="en-US" sz="2000" b="1" dirty="0"/>
          </a:p>
        </p:txBody>
      </p:sp>
      <p:sp>
        <p:nvSpPr>
          <p:cNvPr id="4" name="TextBox 3"/>
          <p:cNvSpPr txBox="1"/>
          <p:nvPr/>
        </p:nvSpPr>
        <p:spPr>
          <a:xfrm>
            <a:off x="785786" y="1500174"/>
            <a:ext cx="7429552" cy="5221189"/>
          </a:xfrm>
          <a:prstGeom prst="rect">
            <a:avLst/>
          </a:prstGeom>
          <a:noFill/>
        </p:spPr>
        <p:txBody>
          <a:bodyPr wrap="square" rtlCol="0">
            <a:spAutoFit/>
          </a:bodyPr>
          <a:lstStyle/>
          <a:p>
            <a:pPr algn="just"/>
            <a:r>
              <a:rPr lang="en-IN" dirty="0" smtClean="0"/>
              <a:t>With the exception of </a:t>
            </a:r>
            <a:r>
              <a:rPr lang="en-IN" dirty="0" err="1" smtClean="0"/>
              <a:t>Dumboor</a:t>
            </a:r>
            <a:r>
              <a:rPr lang="en-IN" dirty="0" smtClean="0"/>
              <a:t> reservoir every other site mentioned above will follow same method. Each site will be covered by a single team and the team will take checklists in </a:t>
            </a:r>
            <a:r>
              <a:rPr lang="en-IN" dirty="0" err="1" smtClean="0">
                <a:solidFill>
                  <a:srgbClr val="FF0000"/>
                </a:solidFill>
              </a:rPr>
              <a:t>eBird</a:t>
            </a:r>
            <a:r>
              <a:rPr lang="en-IN" dirty="0" smtClean="0">
                <a:solidFill>
                  <a:srgbClr val="FF0000"/>
                </a:solidFill>
              </a:rPr>
              <a:t> </a:t>
            </a:r>
            <a:r>
              <a:rPr lang="en-IN" dirty="0" smtClean="0"/>
              <a:t> with a minimum duration of 30 minutes counting all species that they are able to see or hear. It is </a:t>
            </a:r>
            <a:r>
              <a:rPr lang="en-IN" dirty="0" err="1" smtClean="0"/>
              <a:t>sugested</a:t>
            </a:r>
            <a:r>
              <a:rPr lang="en-IN" dirty="0" smtClean="0"/>
              <a:t> to take as many photos and sound recordings, videos as possible.</a:t>
            </a:r>
          </a:p>
          <a:p>
            <a:pPr algn="just"/>
            <a:endParaRPr lang="en-IN" dirty="0"/>
          </a:p>
          <a:p>
            <a:pPr algn="just"/>
            <a:r>
              <a:rPr lang="en-IN" dirty="0" smtClean="0"/>
              <a:t>Except the sites in </a:t>
            </a:r>
            <a:r>
              <a:rPr lang="en-IN" dirty="0" err="1" smtClean="0"/>
              <a:t>Unakoti</a:t>
            </a:r>
            <a:r>
              <a:rPr lang="en-IN" dirty="0" smtClean="0"/>
              <a:t> all other sites are pretty well known and well documented too by one or more of the experts mentioned. </a:t>
            </a:r>
            <a:r>
              <a:rPr lang="en-IN" dirty="0" err="1" smtClean="0"/>
              <a:t>Dumboor</a:t>
            </a:r>
            <a:r>
              <a:rPr lang="en-IN" dirty="0" smtClean="0"/>
              <a:t> has also been studied but less compared to the others. In fact expectations to record rare birds is highest from </a:t>
            </a:r>
            <a:r>
              <a:rPr lang="en-IN" dirty="0" err="1" smtClean="0"/>
              <a:t>Dumboor</a:t>
            </a:r>
            <a:r>
              <a:rPr lang="en-IN" dirty="0" smtClean="0"/>
              <a:t> specially ducks, geese, grebes etc</a:t>
            </a:r>
          </a:p>
          <a:p>
            <a:pPr algn="just"/>
            <a:r>
              <a:rPr lang="en-IN" dirty="0" smtClean="0"/>
              <a:t> </a:t>
            </a:r>
          </a:p>
          <a:p>
            <a:pPr algn="just"/>
            <a:r>
              <a:rPr lang="en-IN" dirty="0" smtClean="0"/>
              <a:t>The method for </a:t>
            </a:r>
            <a:r>
              <a:rPr lang="en-IN" dirty="0" err="1" smtClean="0"/>
              <a:t>Dumboor</a:t>
            </a:r>
            <a:r>
              <a:rPr lang="en-IN" dirty="0" smtClean="0"/>
              <a:t> will be similar but will require coordination from teams and the approaches have to be selected properly to cover the most promising parts in terms of bird availability. However it must be remembered that rare birds may turn up even where they are least expected.</a:t>
            </a:r>
          </a:p>
          <a:p>
            <a:pPr algn="just"/>
            <a:endParaRPr lang="en-IN" dirty="0"/>
          </a:p>
          <a:p>
            <a:pPr algn="just"/>
            <a:r>
              <a:rPr lang="en-IN" dirty="0" smtClean="0"/>
              <a:t>Weather conditions, time human interference and other general information related to the </a:t>
            </a:r>
            <a:r>
              <a:rPr lang="en-IN" dirty="0" err="1" smtClean="0"/>
              <a:t>waterbody</a:t>
            </a:r>
            <a:r>
              <a:rPr lang="en-IN" dirty="0" smtClean="0"/>
              <a:t> are to be recorded for the visit day.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642918"/>
            <a:ext cx="8072494" cy="400110"/>
          </a:xfrm>
          <a:prstGeom prst="rect">
            <a:avLst/>
          </a:prstGeom>
          <a:noFill/>
        </p:spPr>
        <p:txBody>
          <a:bodyPr wrap="square" rtlCol="0">
            <a:spAutoFit/>
          </a:bodyPr>
          <a:lstStyle/>
          <a:p>
            <a:r>
              <a:rPr lang="en-IN" sz="2000" b="1" dirty="0" smtClean="0"/>
              <a:t>COUNTING TECHNIQUES, EQUIPMENT NEEDED ETC</a:t>
            </a:r>
            <a:endParaRPr lang="en-US" sz="2000" b="1" dirty="0"/>
          </a:p>
        </p:txBody>
      </p:sp>
      <p:sp>
        <p:nvSpPr>
          <p:cNvPr id="3" name="TextBox 2"/>
          <p:cNvSpPr txBox="1"/>
          <p:nvPr/>
        </p:nvSpPr>
        <p:spPr>
          <a:xfrm>
            <a:off x="571472" y="1500174"/>
            <a:ext cx="8072494" cy="2862322"/>
          </a:xfrm>
          <a:prstGeom prst="rect">
            <a:avLst/>
          </a:prstGeom>
          <a:noFill/>
        </p:spPr>
        <p:txBody>
          <a:bodyPr wrap="square" rtlCol="0">
            <a:spAutoFit/>
          </a:bodyPr>
          <a:lstStyle/>
          <a:p>
            <a:pPr algn="just"/>
            <a:r>
              <a:rPr lang="en-US" dirty="0" smtClean="0"/>
              <a:t>Any experienced birdwatcher can count </a:t>
            </a:r>
            <a:r>
              <a:rPr lang="en-US" dirty="0" err="1" smtClean="0"/>
              <a:t>waterbirds</a:t>
            </a:r>
            <a:r>
              <a:rPr lang="en-US" dirty="0" smtClean="0"/>
              <a:t>, and a count on foot of a small to medium sized site is quite a straightforward undertaking. The methods used to count </a:t>
            </a:r>
            <a:r>
              <a:rPr lang="en-US" dirty="0" err="1" smtClean="0"/>
              <a:t>waterbirds</a:t>
            </a:r>
            <a:r>
              <a:rPr lang="en-US" dirty="0" smtClean="0"/>
              <a:t> in the field depend on many factors, for example:</a:t>
            </a:r>
          </a:p>
          <a:p>
            <a:pPr algn="just"/>
            <a:r>
              <a:rPr lang="en-US" dirty="0" smtClean="0"/>
              <a:t> The species being monitored; </a:t>
            </a:r>
          </a:p>
          <a:p>
            <a:pPr algn="just"/>
            <a:r>
              <a:rPr lang="en-US" dirty="0" smtClean="0"/>
              <a:t> The size of the site </a:t>
            </a:r>
          </a:p>
          <a:p>
            <a:pPr algn="just"/>
            <a:r>
              <a:rPr lang="en-US" dirty="0" smtClean="0"/>
              <a:t>The accessibility of the shoreline</a:t>
            </a:r>
          </a:p>
          <a:p>
            <a:pPr algn="just"/>
            <a:r>
              <a:rPr lang="en-US" dirty="0" smtClean="0"/>
              <a:t>The availability of vantage points from which the site can be scanned; </a:t>
            </a:r>
          </a:p>
          <a:p>
            <a:pPr algn="just"/>
            <a:r>
              <a:rPr lang="en-US" dirty="0" smtClean="0"/>
              <a:t>The amount of time available to complete the count;</a:t>
            </a:r>
          </a:p>
          <a:p>
            <a:pPr algn="just"/>
            <a:r>
              <a:rPr lang="en-US" dirty="0" smtClean="0"/>
              <a:t>The number of people involved; </a:t>
            </a:r>
          </a:p>
          <a:p>
            <a:pPr algn="just"/>
            <a:r>
              <a:rPr lang="en-US" dirty="0" smtClean="0"/>
              <a:t>The available equipment. </a:t>
            </a:r>
            <a:endParaRPr lang="en-US" dirty="0"/>
          </a:p>
        </p:txBody>
      </p:sp>
      <p:sp>
        <p:nvSpPr>
          <p:cNvPr id="4" name="TextBox 3"/>
          <p:cNvSpPr txBox="1"/>
          <p:nvPr/>
        </p:nvSpPr>
        <p:spPr>
          <a:xfrm>
            <a:off x="642910" y="4643446"/>
            <a:ext cx="7786742" cy="1477328"/>
          </a:xfrm>
          <a:prstGeom prst="rect">
            <a:avLst/>
          </a:prstGeom>
          <a:noFill/>
        </p:spPr>
        <p:txBody>
          <a:bodyPr wrap="square" rtlCol="0">
            <a:spAutoFit/>
          </a:bodyPr>
          <a:lstStyle/>
          <a:p>
            <a:pPr algn="just"/>
            <a:r>
              <a:rPr lang="en-IN" dirty="0" smtClean="0"/>
              <a:t>The top priority is however proper identification of birds , a fairly exact count of each species and adoption of same method by all teams.</a:t>
            </a:r>
          </a:p>
          <a:p>
            <a:pPr algn="just"/>
            <a:endParaRPr lang="en-IN" dirty="0" smtClean="0"/>
          </a:p>
          <a:p>
            <a:pPr algn="just"/>
            <a:r>
              <a:rPr lang="en-IN" b="1" dirty="0" smtClean="0"/>
              <a:t>Equipments</a:t>
            </a:r>
            <a:r>
              <a:rPr lang="en-IN" dirty="0" smtClean="0"/>
              <a:t>: Binoculars, Camera preferably with a zoom lens of minimum 300 mm ( 500 mm preferred), mobile with </a:t>
            </a:r>
            <a:r>
              <a:rPr lang="en-IN" dirty="0" err="1" smtClean="0"/>
              <a:t>merlin</a:t>
            </a:r>
            <a:r>
              <a:rPr lang="en-IN" dirty="0" smtClean="0"/>
              <a:t> and </a:t>
            </a:r>
            <a:r>
              <a:rPr lang="en-IN" dirty="0" err="1" smtClean="0"/>
              <a:t>ebird</a:t>
            </a:r>
            <a:r>
              <a:rPr lang="en-IN" dirty="0" smtClean="0"/>
              <a:t> installed.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71480"/>
            <a:ext cx="8072494" cy="400110"/>
          </a:xfrm>
          <a:prstGeom prst="rect">
            <a:avLst/>
          </a:prstGeom>
          <a:noFill/>
        </p:spPr>
        <p:txBody>
          <a:bodyPr wrap="square" rtlCol="0">
            <a:spAutoFit/>
          </a:bodyPr>
          <a:lstStyle/>
          <a:p>
            <a:r>
              <a:rPr lang="en-IN" sz="2000" b="1" dirty="0" smtClean="0"/>
              <a:t>Different Methods employed in counting birds</a:t>
            </a:r>
            <a:endParaRPr lang="en-US" sz="2000" b="1" dirty="0"/>
          </a:p>
        </p:txBody>
      </p:sp>
      <p:sp>
        <p:nvSpPr>
          <p:cNvPr id="3" name="TextBox 2"/>
          <p:cNvSpPr txBox="1"/>
          <p:nvPr/>
        </p:nvSpPr>
        <p:spPr>
          <a:xfrm>
            <a:off x="571472" y="1285861"/>
            <a:ext cx="7786742" cy="5632311"/>
          </a:xfrm>
          <a:prstGeom prst="rect">
            <a:avLst/>
          </a:prstGeom>
          <a:noFill/>
        </p:spPr>
        <p:txBody>
          <a:bodyPr wrap="square" rtlCol="0">
            <a:spAutoFit/>
          </a:bodyPr>
          <a:lstStyle/>
          <a:p>
            <a:r>
              <a:rPr lang="en-US" b="1" dirty="0" smtClean="0"/>
              <a:t>Ground counts </a:t>
            </a:r>
          </a:p>
          <a:p>
            <a:endParaRPr lang="en-US" dirty="0" smtClean="0"/>
          </a:p>
          <a:p>
            <a:pPr algn="just"/>
            <a:r>
              <a:rPr lang="en-US" dirty="0" smtClean="0"/>
              <a:t>These are the simplest and most common form of census under IWC. The term refers to a count made from the ground (as opposed to an aircraft or boat), usually on foot, although bicycles, cars or other vehicles might be involved. The site is covered systematically, usually by walking the same route on each visit and stopping every few hundred </a:t>
            </a:r>
            <a:r>
              <a:rPr lang="en-US" dirty="0" err="1" smtClean="0"/>
              <a:t>metres</a:t>
            </a:r>
            <a:r>
              <a:rPr lang="en-US" dirty="0" smtClean="0"/>
              <a:t> to scan with binoculars and/or a telescope to count the birds. When choosing a route (which is best done using a map in the first instance), thought should be given to light conditions (birds are easier to see with the light behind you), and to the risk of disturbing flocks of birds by your presence.</a:t>
            </a:r>
          </a:p>
          <a:p>
            <a:pPr algn="just"/>
            <a:r>
              <a:rPr lang="en-US" dirty="0" smtClean="0"/>
              <a:t>It is important to use the best vantage points, and to divide the site up into areas that are visible from the chosen vantage points without overlap of areas counted and without missing any part of the site. Counts are made by scanning flocks of </a:t>
            </a:r>
            <a:r>
              <a:rPr lang="en-US" dirty="0" err="1" smtClean="0"/>
              <a:t>waterbirds</a:t>
            </a:r>
            <a:r>
              <a:rPr lang="en-US" dirty="0" smtClean="0"/>
              <a:t> (which usually comprise several species) with a telescope or with binoculars as appropriate, and counting each species one-by-one, or in “blocks” of bigger numbers</a:t>
            </a:r>
          </a:p>
          <a:p>
            <a:pPr algn="just"/>
            <a:endParaRPr lang="en-US" dirty="0" smtClean="0"/>
          </a:p>
          <a:p>
            <a:endParaRPr lang="en-IN"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714356"/>
            <a:ext cx="8572560" cy="3970318"/>
          </a:xfrm>
          <a:prstGeom prst="rect">
            <a:avLst/>
          </a:prstGeom>
          <a:noFill/>
        </p:spPr>
        <p:txBody>
          <a:bodyPr wrap="square" rtlCol="0">
            <a:spAutoFit/>
          </a:bodyPr>
          <a:lstStyle/>
          <a:p>
            <a:r>
              <a:rPr lang="en-US" sz="2000" b="1" dirty="0" smtClean="0"/>
              <a:t>Boat survey </a:t>
            </a:r>
          </a:p>
          <a:p>
            <a:pPr algn="just"/>
            <a:endParaRPr lang="en-US" dirty="0" smtClean="0"/>
          </a:p>
          <a:p>
            <a:pPr algn="just"/>
            <a:r>
              <a:rPr lang="en-US" dirty="0" smtClean="0"/>
              <a:t>At many sites, especially large, remote ones, boat surveys may be the best way to count the </a:t>
            </a:r>
            <a:r>
              <a:rPr lang="en-US" dirty="0" err="1" smtClean="0"/>
              <a:t>waterbirds</a:t>
            </a:r>
            <a:r>
              <a:rPr lang="en-US" dirty="0" smtClean="0"/>
              <a:t>. Identifying and counting birds from a boat may, however, be difficult. Boats can cover large distances and give access to areas which would otherwise not be covered. They may also cause less disturbance than would be caused by surveyors on foot, although the opposite can also be true. At extensive and remote sites, for example lakes, rivers or coastal areas fringed with vegetation, or mangrove complexes, there may be no practical alternative to boat survey. Some of the difficulties with boat surveys include the low vantage point offered by small boats, the fact that they are unstable viewing platforms, often preventing the use of a telescope, and the fact that they are slow moving, so that any birds disturbed by the boat may be counted more than once. Boats also cannot be used in adverse weather or tidal conditions. They are, however, widely available for hire in many wetland areas, and much less expensive than aircraft. </a:t>
            </a:r>
            <a:endParaRPr lang="en-US" dirty="0"/>
          </a:p>
        </p:txBody>
      </p:sp>
      <p:sp>
        <p:nvSpPr>
          <p:cNvPr id="3" name="TextBox 2"/>
          <p:cNvSpPr txBox="1"/>
          <p:nvPr/>
        </p:nvSpPr>
        <p:spPr>
          <a:xfrm>
            <a:off x="428596" y="5214950"/>
            <a:ext cx="8429684" cy="646331"/>
          </a:xfrm>
          <a:prstGeom prst="rect">
            <a:avLst/>
          </a:prstGeom>
          <a:noFill/>
        </p:spPr>
        <p:txBody>
          <a:bodyPr wrap="square" rtlCol="0">
            <a:spAutoFit/>
          </a:bodyPr>
          <a:lstStyle/>
          <a:p>
            <a:pPr algn="just"/>
            <a:r>
              <a:rPr lang="en-IN" dirty="0" smtClean="0"/>
              <a:t>Two other methods are </a:t>
            </a:r>
            <a:r>
              <a:rPr lang="en-IN" b="1" dirty="0" smtClean="0"/>
              <a:t>Aerial surveys </a:t>
            </a:r>
            <a:r>
              <a:rPr lang="en-IN" dirty="0" smtClean="0"/>
              <a:t>and </a:t>
            </a:r>
            <a:r>
              <a:rPr lang="en-IN" b="1" dirty="0" smtClean="0"/>
              <a:t>Expeditions</a:t>
            </a:r>
            <a:r>
              <a:rPr lang="en-IN" dirty="0" smtClean="0"/>
              <a:t> but we skip these as they are not applicable in our case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642918"/>
            <a:ext cx="8286808" cy="5909310"/>
          </a:xfrm>
          <a:prstGeom prst="rect">
            <a:avLst/>
          </a:prstGeom>
          <a:noFill/>
        </p:spPr>
        <p:txBody>
          <a:bodyPr wrap="square" rtlCol="0">
            <a:spAutoFit/>
          </a:bodyPr>
          <a:lstStyle/>
          <a:p>
            <a:r>
              <a:rPr lang="en-US" sz="2000" b="1" dirty="0" smtClean="0"/>
              <a:t>How to count in “blocks” </a:t>
            </a:r>
          </a:p>
          <a:p>
            <a:endParaRPr lang="en-US" dirty="0" smtClean="0"/>
          </a:p>
          <a:p>
            <a:pPr algn="just"/>
            <a:r>
              <a:rPr lang="en-US" dirty="0" smtClean="0"/>
              <a:t>Experienced counters can accurately estimate </a:t>
            </a:r>
            <a:r>
              <a:rPr lang="en-US" b="1" dirty="0" smtClean="0"/>
              <a:t>10, 20, 50, 100 </a:t>
            </a:r>
            <a:r>
              <a:rPr lang="en-US" dirty="0" smtClean="0"/>
              <a:t>or more birds almost instantaneously, and scan through flocks counting in these “blocks”. It is preferable to estimate in small units (</a:t>
            </a:r>
            <a:r>
              <a:rPr lang="en-US" b="1" dirty="0" smtClean="0"/>
              <a:t>10 is probably the most commonly used block</a:t>
            </a:r>
            <a:r>
              <a:rPr lang="en-US" dirty="0" smtClean="0"/>
              <a:t>). Tally counters can save time and increase the accuracy of counts. The tally counter can be used to count one-by-one, or, each click of the button on the tally counter can be used to represent a “block” of birds. </a:t>
            </a:r>
            <a:r>
              <a:rPr lang="en-US" b="1" dirty="0" smtClean="0"/>
              <a:t>Blocks of 100 or more are generally only used for birds in flight where time is very limited</a:t>
            </a:r>
            <a:r>
              <a:rPr lang="en-US" dirty="0" smtClean="0"/>
              <a:t>. The first block may be counted one by one, and the mental image of this first block can then be used to assess the number of blocks in the flock containing the same number of birds. Some experienced observers use two tally counters to count two species at a time, but this takes practice and can reduce the accuracy of counts. Birds should be counted one at a time, as at small sites, if there is no shortage of time. It is usually preferable, however, to count faster than this to prevent problems caused by birds moving about in response to the tidal cycle or to disturbance. A tally counter can be useful in these circumstances . </a:t>
            </a:r>
            <a:r>
              <a:rPr lang="en-US" b="1" dirty="0" smtClean="0"/>
              <a:t>It is easiest to count birds in feeding or loafing congregations on the ground or water. If counts of birds in flight are necessary, flocks in flight are often best counted from the back of the flock</a:t>
            </a:r>
            <a:r>
              <a:rPr lang="en-US" dirty="0" smtClean="0"/>
              <a:t>, </a:t>
            </a:r>
            <a:r>
              <a:rPr lang="en-US" b="1" dirty="0" smtClean="0"/>
              <a:t>scanning in the direction of flight with binoculars or a telescope</a:t>
            </a:r>
            <a:r>
              <a:rPr lang="en-US" dirty="0" smtClean="0"/>
              <a:t>. Large flocks introduce an inherent bias; small sites with few birds can be counted with greater accuracy than large sites with many birds.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PNG"/>
          <p:cNvPicPr>
            <a:picLocks noChangeAspect="1"/>
          </p:cNvPicPr>
          <p:nvPr/>
        </p:nvPicPr>
        <p:blipFill>
          <a:blip r:embed="rId2"/>
          <a:stretch>
            <a:fillRect/>
          </a:stretch>
        </p:blipFill>
        <p:spPr>
          <a:xfrm>
            <a:off x="2023706" y="318653"/>
            <a:ext cx="5096587" cy="62206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8072494" cy="369332"/>
          </a:xfrm>
          <a:prstGeom prst="rect">
            <a:avLst/>
          </a:prstGeom>
          <a:noFill/>
        </p:spPr>
        <p:txBody>
          <a:bodyPr wrap="square" rtlCol="0">
            <a:spAutoFit/>
          </a:bodyPr>
          <a:lstStyle/>
          <a:p>
            <a:endParaRPr lang="en-US" dirty="0"/>
          </a:p>
        </p:txBody>
      </p:sp>
      <p:sp>
        <p:nvSpPr>
          <p:cNvPr id="3" name="Rectangle 2"/>
          <p:cNvSpPr/>
          <p:nvPr/>
        </p:nvSpPr>
        <p:spPr>
          <a:xfrm>
            <a:off x="714348" y="1000108"/>
            <a:ext cx="7715304" cy="4001095"/>
          </a:xfrm>
          <a:prstGeom prst="rect">
            <a:avLst/>
          </a:prstGeom>
        </p:spPr>
        <p:txBody>
          <a:bodyPr wrap="square">
            <a:spAutoFit/>
          </a:bodyPr>
          <a:lstStyle/>
          <a:p>
            <a:r>
              <a:rPr lang="en-US" sz="2000" b="1" dirty="0" smtClean="0"/>
              <a:t>The importance of recording zero counts</a:t>
            </a:r>
          </a:p>
          <a:p>
            <a:endParaRPr lang="en-IN" dirty="0" smtClean="0"/>
          </a:p>
          <a:p>
            <a:endParaRPr lang="en-US" dirty="0" smtClean="0"/>
          </a:p>
          <a:p>
            <a:pPr algn="just"/>
            <a:r>
              <a:rPr lang="en-US" dirty="0" smtClean="0"/>
              <a:t> If a site is visited and no birds are present because of drought, freezing or disturbance, for example, it is important to record a zero count and send it to the national coordinator at the same time as the rest of the year’s counts. If the counter is certain the site is dry or frozen, a nil return can be sent to the National Coordinator without visiting it. Failure to submit nil returns will result in incorrect calculation of average counts for the site, and incorrect treatment of the site for population trend analyses (the trend analysis </a:t>
            </a:r>
            <a:r>
              <a:rPr lang="en-US" dirty="0" err="1" smtClean="0"/>
              <a:t>programme</a:t>
            </a:r>
            <a:r>
              <a:rPr lang="en-US" dirty="0" smtClean="0"/>
              <a:t> will assume that the site has not been counted and will impute missing values for the species usually counted at the site). If a site is destroyed and counts stop for this reason, it is similarly important to inform national coordinators of </a:t>
            </a:r>
            <a:r>
              <a:rPr lang="en-US" dirty="0" err="1" smtClean="0"/>
              <a:t>waterbird</a:t>
            </a:r>
            <a:r>
              <a:rPr lang="en-US" dirty="0" smtClean="0"/>
              <a:t> monitoring </a:t>
            </a:r>
            <a:r>
              <a:rPr lang="en-US" dirty="0" err="1" smtClean="0"/>
              <a:t>programmes</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857232"/>
            <a:ext cx="8143932" cy="400110"/>
          </a:xfrm>
          <a:prstGeom prst="rect">
            <a:avLst/>
          </a:prstGeom>
          <a:noFill/>
        </p:spPr>
        <p:txBody>
          <a:bodyPr wrap="square" rtlCol="0">
            <a:spAutoFit/>
          </a:bodyPr>
          <a:lstStyle/>
          <a:p>
            <a:r>
              <a:rPr lang="en-IN" sz="2000" b="1" dirty="0" smtClean="0"/>
              <a:t>Some checklists taken from different </a:t>
            </a:r>
            <a:r>
              <a:rPr lang="en-IN" sz="2000" b="1" dirty="0" err="1" smtClean="0"/>
              <a:t>waterbodies</a:t>
            </a:r>
            <a:r>
              <a:rPr lang="en-IN" sz="2000" b="1" dirty="0" smtClean="0"/>
              <a:t> in Tripura</a:t>
            </a:r>
            <a:endParaRPr lang="en-US" sz="2000" b="1" dirty="0" smtClean="0"/>
          </a:p>
        </p:txBody>
      </p:sp>
      <p:sp>
        <p:nvSpPr>
          <p:cNvPr id="3" name="TextBox 2"/>
          <p:cNvSpPr txBox="1"/>
          <p:nvPr/>
        </p:nvSpPr>
        <p:spPr>
          <a:xfrm>
            <a:off x="500034" y="1571612"/>
            <a:ext cx="4000528" cy="369332"/>
          </a:xfrm>
          <a:prstGeom prst="rect">
            <a:avLst/>
          </a:prstGeom>
          <a:noFill/>
        </p:spPr>
        <p:txBody>
          <a:bodyPr wrap="square" rtlCol="0">
            <a:spAutoFit/>
          </a:bodyPr>
          <a:lstStyle/>
          <a:p>
            <a:r>
              <a:rPr lang="en-US" dirty="0" smtClean="0">
                <a:hlinkClick r:id="rId2"/>
              </a:rPr>
              <a:t>https://ebird.org/checklist/S123046977</a:t>
            </a:r>
            <a:endParaRPr lang="en-US" dirty="0"/>
          </a:p>
        </p:txBody>
      </p:sp>
      <p:sp>
        <p:nvSpPr>
          <p:cNvPr id="4" name="TextBox 3"/>
          <p:cNvSpPr txBox="1"/>
          <p:nvPr/>
        </p:nvSpPr>
        <p:spPr>
          <a:xfrm>
            <a:off x="0" y="2357430"/>
            <a:ext cx="4286280" cy="369332"/>
          </a:xfrm>
          <a:prstGeom prst="rect">
            <a:avLst/>
          </a:prstGeom>
          <a:noFill/>
        </p:spPr>
        <p:txBody>
          <a:bodyPr wrap="square" rtlCol="0">
            <a:spAutoFit/>
          </a:bodyPr>
          <a:lstStyle/>
          <a:p>
            <a:pPr algn="r"/>
            <a:r>
              <a:rPr lang="en-US" dirty="0" smtClean="0">
                <a:hlinkClick r:id="rId3"/>
              </a:rPr>
              <a:t>https://ebird.org/checklist/S123046971</a:t>
            </a:r>
            <a:endParaRPr lang="en-US" dirty="0"/>
          </a:p>
        </p:txBody>
      </p:sp>
      <p:sp>
        <p:nvSpPr>
          <p:cNvPr id="5" name="TextBox 4"/>
          <p:cNvSpPr txBox="1"/>
          <p:nvPr/>
        </p:nvSpPr>
        <p:spPr>
          <a:xfrm>
            <a:off x="4643438" y="1643050"/>
            <a:ext cx="3929090" cy="369332"/>
          </a:xfrm>
          <a:prstGeom prst="rect">
            <a:avLst/>
          </a:prstGeom>
          <a:noFill/>
        </p:spPr>
        <p:txBody>
          <a:bodyPr wrap="square" rtlCol="0">
            <a:spAutoFit/>
          </a:bodyPr>
          <a:lstStyle/>
          <a:p>
            <a:r>
              <a:rPr lang="en-US" dirty="0" smtClean="0">
                <a:hlinkClick r:id="rId4"/>
              </a:rPr>
              <a:t>https://ebird.org/checklist/S123046858</a:t>
            </a:r>
            <a:endParaRPr lang="en-US" dirty="0"/>
          </a:p>
        </p:txBody>
      </p:sp>
      <p:sp>
        <p:nvSpPr>
          <p:cNvPr id="6" name="TextBox 5"/>
          <p:cNvSpPr txBox="1"/>
          <p:nvPr/>
        </p:nvSpPr>
        <p:spPr>
          <a:xfrm>
            <a:off x="4143372" y="2214554"/>
            <a:ext cx="4500594" cy="369332"/>
          </a:xfrm>
          <a:prstGeom prst="rect">
            <a:avLst/>
          </a:prstGeom>
          <a:noFill/>
        </p:spPr>
        <p:txBody>
          <a:bodyPr wrap="square" rtlCol="0">
            <a:spAutoFit/>
          </a:bodyPr>
          <a:lstStyle/>
          <a:p>
            <a:r>
              <a:rPr lang="en-US" dirty="0" smtClean="0">
                <a:hlinkClick r:id="rId5"/>
              </a:rPr>
              <a:t>https://ebird.org/india/checklist/S122967044</a:t>
            </a:r>
            <a:endParaRPr lang="en-US" dirty="0"/>
          </a:p>
        </p:txBody>
      </p:sp>
      <p:sp>
        <p:nvSpPr>
          <p:cNvPr id="8" name="TextBox 7"/>
          <p:cNvSpPr txBox="1"/>
          <p:nvPr/>
        </p:nvSpPr>
        <p:spPr>
          <a:xfrm>
            <a:off x="214282" y="3000372"/>
            <a:ext cx="4000496" cy="369332"/>
          </a:xfrm>
          <a:prstGeom prst="rect">
            <a:avLst/>
          </a:prstGeom>
          <a:noFill/>
        </p:spPr>
        <p:txBody>
          <a:bodyPr wrap="square" rtlCol="0">
            <a:spAutoFit/>
          </a:bodyPr>
          <a:lstStyle/>
          <a:p>
            <a:pPr algn="r"/>
            <a:r>
              <a:rPr lang="en-US" dirty="0" smtClean="0">
                <a:hlinkClick r:id="rId6"/>
              </a:rPr>
              <a:t>https://ebird.org/checklist/S122699817</a:t>
            </a:r>
            <a:endParaRPr lang="en-US" dirty="0"/>
          </a:p>
        </p:txBody>
      </p:sp>
      <p:sp>
        <p:nvSpPr>
          <p:cNvPr id="9" name="TextBox 8"/>
          <p:cNvSpPr txBox="1"/>
          <p:nvPr/>
        </p:nvSpPr>
        <p:spPr>
          <a:xfrm>
            <a:off x="4357686" y="3000372"/>
            <a:ext cx="4286280" cy="369332"/>
          </a:xfrm>
          <a:prstGeom prst="rect">
            <a:avLst/>
          </a:prstGeom>
          <a:noFill/>
        </p:spPr>
        <p:txBody>
          <a:bodyPr wrap="square" rtlCol="0">
            <a:spAutoFit/>
          </a:bodyPr>
          <a:lstStyle/>
          <a:p>
            <a:r>
              <a:rPr lang="en-US" dirty="0" smtClean="0">
                <a:hlinkClick r:id="rId7"/>
              </a:rPr>
              <a:t>https://ebird.org/checklist/S122445624</a:t>
            </a:r>
            <a:endParaRPr lang="en-US" dirty="0"/>
          </a:p>
        </p:txBody>
      </p:sp>
      <p:sp>
        <p:nvSpPr>
          <p:cNvPr id="10" name="TextBox 9"/>
          <p:cNvSpPr txBox="1"/>
          <p:nvPr/>
        </p:nvSpPr>
        <p:spPr>
          <a:xfrm>
            <a:off x="214282" y="4143380"/>
            <a:ext cx="3929090" cy="369332"/>
          </a:xfrm>
          <a:prstGeom prst="rect">
            <a:avLst/>
          </a:prstGeom>
          <a:noFill/>
        </p:spPr>
        <p:txBody>
          <a:bodyPr wrap="square" rtlCol="0">
            <a:spAutoFit/>
          </a:bodyPr>
          <a:lstStyle/>
          <a:p>
            <a:pPr algn="ctr"/>
            <a:r>
              <a:rPr lang="en-US" dirty="0" smtClean="0">
                <a:hlinkClick r:id="rId8"/>
              </a:rPr>
              <a:t>https://ebird.org/checklist/S122335833</a:t>
            </a:r>
            <a:endParaRPr lang="en-US" dirty="0"/>
          </a:p>
        </p:txBody>
      </p:sp>
      <p:sp>
        <p:nvSpPr>
          <p:cNvPr id="11" name="TextBox 10"/>
          <p:cNvSpPr txBox="1"/>
          <p:nvPr/>
        </p:nvSpPr>
        <p:spPr>
          <a:xfrm>
            <a:off x="4500562" y="3714752"/>
            <a:ext cx="4357718" cy="369332"/>
          </a:xfrm>
          <a:prstGeom prst="rect">
            <a:avLst/>
          </a:prstGeom>
          <a:noFill/>
        </p:spPr>
        <p:txBody>
          <a:bodyPr wrap="square" rtlCol="0">
            <a:spAutoFit/>
          </a:bodyPr>
          <a:lstStyle/>
          <a:p>
            <a:r>
              <a:rPr lang="en-US" dirty="0" smtClean="0">
                <a:hlinkClick r:id="rId9"/>
              </a:rPr>
              <a:t>https://ebird.org/checklist/S120752807</a:t>
            </a:r>
            <a:endParaRPr lang="en-US" dirty="0"/>
          </a:p>
        </p:txBody>
      </p:sp>
      <p:sp>
        <p:nvSpPr>
          <p:cNvPr id="12" name="TextBox 11"/>
          <p:cNvSpPr txBox="1"/>
          <p:nvPr/>
        </p:nvSpPr>
        <p:spPr>
          <a:xfrm>
            <a:off x="357158" y="5000636"/>
            <a:ext cx="4000528" cy="369332"/>
          </a:xfrm>
          <a:prstGeom prst="rect">
            <a:avLst/>
          </a:prstGeom>
          <a:noFill/>
        </p:spPr>
        <p:txBody>
          <a:bodyPr wrap="square" rtlCol="0">
            <a:spAutoFit/>
          </a:bodyPr>
          <a:lstStyle/>
          <a:p>
            <a:pPr algn="ctr"/>
            <a:r>
              <a:rPr lang="en-US" dirty="0" smtClean="0">
                <a:hlinkClick r:id="rId9"/>
              </a:rPr>
              <a:t>https://ebird.org/checklist/S120752807</a:t>
            </a:r>
            <a:endParaRPr lang="en-US" dirty="0"/>
          </a:p>
        </p:txBody>
      </p:sp>
      <p:sp>
        <p:nvSpPr>
          <p:cNvPr id="13" name="TextBox 12"/>
          <p:cNvSpPr txBox="1"/>
          <p:nvPr/>
        </p:nvSpPr>
        <p:spPr>
          <a:xfrm>
            <a:off x="4643438" y="4929198"/>
            <a:ext cx="4214810" cy="369332"/>
          </a:xfrm>
          <a:prstGeom prst="rect">
            <a:avLst/>
          </a:prstGeom>
          <a:noFill/>
        </p:spPr>
        <p:txBody>
          <a:bodyPr wrap="square" rtlCol="0">
            <a:spAutoFit/>
          </a:bodyPr>
          <a:lstStyle/>
          <a:p>
            <a:r>
              <a:rPr lang="en-US" dirty="0" smtClean="0">
                <a:hlinkClick r:id="rId10"/>
              </a:rPr>
              <a:t>https://ebird.org/checklist/S119372804</a:t>
            </a:r>
            <a:endParaRPr lang="en-US" dirty="0"/>
          </a:p>
        </p:txBody>
      </p:sp>
      <p:sp>
        <p:nvSpPr>
          <p:cNvPr id="14" name="TextBox 13"/>
          <p:cNvSpPr txBox="1"/>
          <p:nvPr/>
        </p:nvSpPr>
        <p:spPr>
          <a:xfrm>
            <a:off x="357158" y="5857892"/>
            <a:ext cx="4214842" cy="369332"/>
          </a:xfrm>
          <a:prstGeom prst="rect">
            <a:avLst/>
          </a:prstGeom>
          <a:noFill/>
        </p:spPr>
        <p:txBody>
          <a:bodyPr wrap="square" rtlCol="0">
            <a:spAutoFit/>
          </a:bodyPr>
          <a:lstStyle/>
          <a:p>
            <a:r>
              <a:rPr lang="en-US" dirty="0" smtClean="0">
                <a:hlinkClick r:id="rId11"/>
              </a:rPr>
              <a:t>https://ebird.org/checklist/S118504713</a:t>
            </a:r>
            <a:endParaRPr lang="en-US" dirty="0"/>
          </a:p>
        </p:txBody>
      </p:sp>
      <p:sp>
        <p:nvSpPr>
          <p:cNvPr id="15" name="TextBox 14"/>
          <p:cNvSpPr txBox="1"/>
          <p:nvPr/>
        </p:nvSpPr>
        <p:spPr>
          <a:xfrm>
            <a:off x="4714876" y="5929330"/>
            <a:ext cx="4000528" cy="369332"/>
          </a:xfrm>
          <a:prstGeom prst="rect">
            <a:avLst/>
          </a:prstGeom>
          <a:noFill/>
        </p:spPr>
        <p:txBody>
          <a:bodyPr wrap="square" rtlCol="0">
            <a:spAutoFit/>
          </a:bodyPr>
          <a:lstStyle/>
          <a:p>
            <a:r>
              <a:rPr lang="en-US" dirty="0" smtClean="0">
                <a:hlinkClick r:id="rId12"/>
              </a:rPr>
              <a:t>https://ebird.org/checklist/S126263998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8001056" cy="400110"/>
          </a:xfrm>
          <a:prstGeom prst="rect">
            <a:avLst/>
          </a:prstGeom>
          <a:noFill/>
        </p:spPr>
        <p:txBody>
          <a:bodyPr wrap="square" rtlCol="0">
            <a:spAutoFit/>
          </a:bodyPr>
          <a:lstStyle/>
          <a:p>
            <a:r>
              <a:rPr lang="en-IN" dirty="0" smtClean="0"/>
              <a:t>             </a:t>
            </a:r>
            <a:r>
              <a:rPr lang="en-IN" sz="2000" b="1" dirty="0" smtClean="0"/>
              <a:t>Some photographs taken by expert birders and photographers</a:t>
            </a:r>
            <a:endParaRPr lang="en-US" sz="2000" b="1" dirty="0"/>
          </a:p>
        </p:txBody>
      </p:sp>
      <p:pic>
        <p:nvPicPr>
          <p:cNvPr id="1026" name="Picture 2" descr="C:\Users\HP\Desktop\Photos for PPT\Eurasian Wigeon Diptanu DEbnath.jpeg"/>
          <p:cNvPicPr>
            <a:picLocks noChangeAspect="1" noChangeArrowheads="1"/>
          </p:cNvPicPr>
          <p:nvPr/>
        </p:nvPicPr>
        <p:blipFill>
          <a:blip r:embed="rId2"/>
          <a:srcRect/>
          <a:stretch>
            <a:fillRect/>
          </a:stretch>
        </p:blipFill>
        <p:spPr bwMode="auto">
          <a:xfrm>
            <a:off x="1214414" y="1000108"/>
            <a:ext cx="6643734" cy="4427427"/>
          </a:xfrm>
          <a:prstGeom prst="rect">
            <a:avLst/>
          </a:prstGeom>
          <a:noFill/>
        </p:spPr>
      </p:pic>
      <p:sp>
        <p:nvSpPr>
          <p:cNvPr id="4" name="Rectangle 3"/>
          <p:cNvSpPr/>
          <p:nvPr/>
        </p:nvSpPr>
        <p:spPr>
          <a:xfrm>
            <a:off x="2285984" y="5715016"/>
            <a:ext cx="4663584" cy="646331"/>
          </a:xfrm>
          <a:prstGeom prst="rect">
            <a:avLst/>
          </a:prstGeom>
        </p:spPr>
        <p:txBody>
          <a:bodyPr wrap="none">
            <a:spAutoFit/>
          </a:bodyPr>
          <a:lstStyle/>
          <a:p>
            <a:pPr algn="ctr"/>
            <a:r>
              <a:rPr lang="en-US" b="1" dirty="0" smtClean="0">
                <a:solidFill>
                  <a:srgbClr val="00AAE6"/>
                </a:solidFill>
              </a:rPr>
              <a:t>Eurasian </a:t>
            </a:r>
            <a:r>
              <a:rPr lang="en-US" b="1" dirty="0" err="1" smtClean="0">
                <a:solidFill>
                  <a:srgbClr val="00AAE6"/>
                </a:solidFill>
              </a:rPr>
              <a:t>Wigeon</a:t>
            </a:r>
            <a:r>
              <a:rPr lang="en-US" b="1" dirty="0" smtClean="0">
                <a:solidFill>
                  <a:srgbClr val="00AAE6"/>
                </a:solidFill>
              </a:rPr>
              <a:t>, Location: </a:t>
            </a:r>
            <a:r>
              <a:rPr lang="en-US" b="1" dirty="0" err="1" smtClean="0">
                <a:solidFill>
                  <a:srgbClr val="00AAE6"/>
                </a:solidFill>
              </a:rPr>
              <a:t>Sukhsagar</a:t>
            </a:r>
            <a:r>
              <a:rPr lang="en-US" b="1" dirty="0" smtClean="0">
                <a:solidFill>
                  <a:srgbClr val="00AAE6"/>
                </a:solidFill>
              </a:rPr>
              <a:t>, Udaipur</a:t>
            </a:r>
          </a:p>
          <a:p>
            <a:pPr algn="ctr"/>
            <a:r>
              <a:rPr lang="en-US" b="1" dirty="0" smtClean="0">
                <a:solidFill>
                  <a:srgbClr val="00AAE6"/>
                </a:solidFill>
              </a:rPr>
              <a:t> Photographed by: </a:t>
            </a:r>
            <a:r>
              <a:rPr lang="en-US" b="1" dirty="0" err="1" smtClean="0">
                <a:solidFill>
                  <a:srgbClr val="00AAE6"/>
                </a:solidFill>
              </a:rPr>
              <a:t>Diptanu</a:t>
            </a:r>
            <a:r>
              <a:rPr lang="en-US" b="1" dirty="0" smtClean="0">
                <a:solidFill>
                  <a:srgbClr val="00AAE6"/>
                </a:solidFill>
              </a:rPr>
              <a:t> </a:t>
            </a:r>
            <a:r>
              <a:rPr lang="en-US" b="1" dirty="0" err="1" smtClean="0">
                <a:solidFill>
                  <a:srgbClr val="00AAE6"/>
                </a:solidFill>
              </a:rPr>
              <a:t>Debnath</a:t>
            </a:r>
            <a:endParaRPr lang="en-US" b="1" dirty="0">
              <a:solidFill>
                <a:srgbClr val="00AAE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hotos for PPT\Fulvous whistling duck P.S. Chakraborti.jpeg"/>
          <p:cNvPicPr>
            <a:picLocks noChangeAspect="1" noChangeArrowheads="1"/>
          </p:cNvPicPr>
          <p:nvPr/>
        </p:nvPicPr>
        <p:blipFill>
          <a:blip r:embed="rId2"/>
          <a:srcRect/>
          <a:stretch>
            <a:fillRect/>
          </a:stretch>
        </p:blipFill>
        <p:spPr bwMode="auto">
          <a:xfrm>
            <a:off x="785786" y="428604"/>
            <a:ext cx="7429552" cy="4953035"/>
          </a:xfrm>
          <a:prstGeom prst="rect">
            <a:avLst/>
          </a:prstGeom>
          <a:noFill/>
        </p:spPr>
      </p:pic>
      <p:sp>
        <p:nvSpPr>
          <p:cNvPr id="3" name="Rectangle 2"/>
          <p:cNvSpPr/>
          <p:nvPr/>
        </p:nvSpPr>
        <p:spPr>
          <a:xfrm>
            <a:off x="2214546" y="5786454"/>
            <a:ext cx="5032853" cy="646331"/>
          </a:xfrm>
          <a:prstGeom prst="rect">
            <a:avLst/>
          </a:prstGeom>
        </p:spPr>
        <p:txBody>
          <a:bodyPr wrap="none">
            <a:spAutoFit/>
          </a:bodyPr>
          <a:lstStyle/>
          <a:p>
            <a:pPr algn="ctr"/>
            <a:r>
              <a:rPr lang="en-US" b="1" dirty="0" smtClean="0">
                <a:solidFill>
                  <a:srgbClr val="00B0F0"/>
                </a:solidFill>
              </a:rPr>
              <a:t>Fulvous whistling duck. Location: MBB College lake</a:t>
            </a:r>
          </a:p>
          <a:p>
            <a:pPr algn="ctr"/>
            <a:r>
              <a:rPr lang="en-US" b="1" dirty="0" smtClean="0">
                <a:solidFill>
                  <a:srgbClr val="00B0F0"/>
                </a:solidFill>
              </a:rPr>
              <a:t> Photographed by: P.S. </a:t>
            </a:r>
            <a:r>
              <a:rPr lang="en-US" b="1" dirty="0" err="1" smtClean="0">
                <a:solidFill>
                  <a:srgbClr val="00B0F0"/>
                </a:solidFill>
              </a:rPr>
              <a:t>Chakraborti</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158" y="500042"/>
            <a:ext cx="8286808" cy="400110"/>
          </a:xfrm>
          <a:prstGeom prst="rect">
            <a:avLst/>
          </a:prstGeom>
          <a:noFill/>
        </p:spPr>
        <p:txBody>
          <a:bodyPr wrap="square" rtlCol="0">
            <a:spAutoFit/>
          </a:bodyPr>
          <a:lstStyle/>
          <a:p>
            <a:r>
              <a:rPr lang="en-US" sz="2000" b="1" dirty="0" smtClean="0"/>
              <a:t> What are </a:t>
            </a:r>
            <a:r>
              <a:rPr lang="en-US" sz="2000" b="1" dirty="0" err="1" smtClean="0"/>
              <a:t>waterbirds</a:t>
            </a:r>
            <a:r>
              <a:rPr lang="en-US" sz="2000" b="1" dirty="0" smtClean="0"/>
              <a:t>?</a:t>
            </a:r>
            <a:endParaRPr lang="en-US" sz="2000" b="1" dirty="0"/>
          </a:p>
        </p:txBody>
      </p:sp>
      <p:sp>
        <p:nvSpPr>
          <p:cNvPr id="8" name="TextBox 7"/>
          <p:cNvSpPr txBox="1"/>
          <p:nvPr/>
        </p:nvSpPr>
        <p:spPr>
          <a:xfrm>
            <a:off x="500034" y="1142984"/>
            <a:ext cx="8215370" cy="1200329"/>
          </a:xfrm>
          <a:prstGeom prst="rect">
            <a:avLst/>
          </a:prstGeom>
          <a:noFill/>
        </p:spPr>
        <p:txBody>
          <a:bodyPr wrap="square" rtlCol="0">
            <a:spAutoFit/>
          </a:bodyPr>
          <a:lstStyle/>
          <a:p>
            <a:pPr algn="just"/>
            <a:r>
              <a:rPr lang="en-US" dirty="0" err="1" smtClean="0"/>
              <a:t>Waterbirds</a:t>
            </a:r>
            <a:r>
              <a:rPr lang="en-US" dirty="0" smtClean="0"/>
              <a:t> have been defined as “species of bird that are ecologically dependent on wetlands”. This is the definition used by the </a:t>
            </a:r>
            <a:r>
              <a:rPr lang="en-US" dirty="0" err="1" smtClean="0"/>
              <a:t>Ramsar</a:t>
            </a:r>
            <a:r>
              <a:rPr lang="en-US" dirty="0" smtClean="0"/>
              <a:t> Convention on Wetlands. For the purposes of the International </a:t>
            </a:r>
            <a:r>
              <a:rPr lang="en-US" dirty="0" err="1" smtClean="0"/>
              <a:t>Waterbird</a:t>
            </a:r>
            <a:r>
              <a:rPr lang="en-US" dirty="0" smtClean="0"/>
              <a:t> Census, all species in the following families are considered by Wetlands International to be </a:t>
            </a:r>
            <a:r>
              <a:rPr lang="en-US" dirty="0" err="1" smtClean="0"/>
              <a:t>waterbirds</a:t>
            </a:r>
            <a:r>
              <a:rPr lang="en-US" dirty="0" smtClean="0"/>
              <a:t>:</a:t>
            </a:r>
            <a:endParaRPr lang="en-US" dirty="0"/>
          </a:p>
        </p:txBody>
      </p:sp>
      <p:sp>
        <p:nvSpPr>
          <p:cNvPr id="10" name="TextBox 9"/>
          <p:cNvSpPr txBox="1"/>
          <p:nvPr/>
        </p:nvSpPr>
        <p:spPr>
          <a:xfrm>
            <a:off x="642910" y="2714620"/>
            <a:ext cx="8143932" cy="3693319"/>
          </a:xfrm>
          <a:prstGeom prst="rect">
            <a:avLst/>
          </a:prstGeom>
          <a:noFill/>
        </p:spPr>
        <p:txBody>
          <a:bodyPr wrap="square" rtlCol="0">
            <a:spAutoFit/>
          </a:bodyPr>
          <a:lstStyle/>
          <a:p>
            <a:r>
              <a:rPr lang="en-US" dirty="0" smtClean="0"/>
              <a:t>1. </a:t>
            </a:r>
            <a:r>
              <a:rPr lang="en-US" dirty="0" err="1" smtClean="0">
                <a:solidFill>
                  <a:srgbClr val="FF0000"/>
                </a:solidFill>
              </a:rPr>
              <a:t>Gaviidae</a:t>
            </a:r>
            <a:r>
              <a:rPr lang="en-US" dirty="0" smtClean="0">
                <a:solidFill>
                  <a:srgbClr val="FF0000"/>
                </a:solidFill>
              </a:rPr>
              <a:t> (Divers/Loons)</a:t>
            </a:r>
          </a:p>
          <a:p>
            <a:r>
              <a:rPr lang="en-US" dirty="0" smtClean="0"/>
              <a:t>2. </a:t>
            </a:r>
            <a:r>
              <a:rPr lang="en-US" dirty="0" err="1" smtClean="0"/>
              <a:t>Podicipedidae</a:t>
            </a:r>
            <a:r>
              <a:rPr lang="en-US" dirty="0" smtClean="0"/>
              <a:t> (Grebes)</a:t>
            </a:r>
          </a:p>
          <a:p>
            <a:r>
              <a:rPr lang="en-US" dirty="0" smtClean="0"/>
              <a:t>3. </a:t>
            </a:r>
            <a:r>
              <a:rPr lang="en-US" dirty="0" err="1" smtClean="0">
                <a:solidFill>
                  <a:srgbClr val="00B050"/>
                </a:solidFill>
              </a:rPr>
              <a:t>Pelecanidae</a:t>
            </a:r>
            <a:r>
              <a:rPr lang="en-US" dirty="0" smtClean="0">
                <a:solidFill>
                  <a:srgbClr val="00B050"/>
                </a:solidFill>
              </a:rPr>
              <a:t> (Pelicans)</a:t>
            </a:r>
          </a:p>
          <a:p>
            <a:r>
              <a:rPr lang="en-US" dirty="0" smtClean="0"/>
              <a:t>4. </a:t>
            </a:r>
            <a:r>
              <a:rPr lang="en-US" dirty="0" err="1" smtClean="0"/>
              <a:t>Phalacrocoracidae</a:t>
            </a:r>
            <a:r>
              <a:rPr lang="en-US" dirty="0" smtClean="0"/>
              <a:t> (Cormorants) </a:t>
            </a:r>
          </a:p>
          <a:p>
            <a:r>
              <a:rPr lang="en-US" dirty="0" smtClean="0"/>
              <a:t>5. </a:t>
            </a:r>
            <a:r>
              <a:rPr lang="en-US" dirty="0" err="1" smtClean="0"/>
              <a:t>Anhingidae</a:t>
            </a:r>
            <a:r>
              <a:rPr lang="en-US" dirty="0" smtClean="0"/>
              <a:t> (Darters)</a:t>
            </a:r>
          </a:p>
          <a:p>
            <a:r>
              <a:rPr lang="en-US" dirty="0" smtClean="0"/>
              <a:t>6. </a:t>
            </a:r>
            <a:r>
              <a:rPr lang="en-US" dirty="0" err="1" smtClean="0"/>
              <a:t>Ardeidae</a:t>
            </a:r>
            <a:r>
              <a:rPr lang="en-US" dirty="0" smtClean="0"/>
              <a:t> (Herons)</a:t>
            </a:r>
          </a:p>
          <a:p>
            <a:r>
              <a:rPr lang="en-US" dirty="0" smtClean="0"/>
              <a:t>7. </a:t>
            </a:r>
            <a:r>
              <a:rPr lang="en-US" dirty="0" err="1" smtClean="0">
                <a:solidFill>
                  <a:srgbClr val="00B0F0"/>
                </a:solidFill>
              </a:rPr>
              <a:t>Scopidae</a:t>
            </a:r>
            <a:r>
              <a:rPr lang="en-US" dirty="0" smtClean="0">
                <a:solidFill>
                  <a:srgbClr val="00B0F0"/>
                </a:solidFill>
              </a:rPr>
              <a:t> (</a:t>
            </a:r>
            <a:r>
              <a:rPr lang="en-US" dirty="0" err="1" smtClean="0">
                <a:solidFill>
                  <a:srgbClr val="00B0F0"/>
                </a:solidFill>
              </a:rPr>
              <a:t>Hamerkop</a:t>
            </a:r>
            <a:r>
              <a:rPr lang="en-US" dirty="0" smtClean="0">
                <a:solidFill>
                  <a:srgbClr val="00B0F0"/>
                </a:solidFill>
              </a:rPr>
              <a:t>)</a:t>
            </a:r>
          </a:p>
          <a:p>
            <a:r>
              <a:rPr lang="en-US" dirty="0" smtClean="0"/>
              <a:t>8. </a:t>
            </a:r>
            <a:r>
              <a:rPr lang="en-US" dirty="0" err="1" smtClean="0"/>
              <a:t>Ciconiidae</a:t>
            </a:r>
            <a:r>
              <a:rPr lang="en-US" dirty="0" smtClean="0"/>
              <a:t> (Storks)</a:t>
            </a:r>
          </a:p>
          <a:p>
            <a:r>
              <a:rPr lang="en-US" dirty="0" smtClean="0"/>
              <a:t>9. </a:t>
            </a:r>
            <a:r>
              <a:rPr lang="en-US" dirty="0" err="1" smtClean="0">
                <a:solidFill>
                  <a:srgbClr val="00B0F0"/>
                </a:solidFill>
              </a:rPr>
              <a:t>Balaenicipitidae</a:t>
            </a:r>
            <a:r>
              <a:rPr lang="en-US" dirty="0" smtClean="0">
                <a:solidFill>
                  <a:srgbClr val="00B0F0"/>
                </a:solidFill>
              </a:rPr>
              <a:t> (Shoebill)</a:t>
            </a:r>
          </a:p>
          <a:p>
            <a:r>
              <a:rPr lang="en-US" dirty="0" smtClean="0"/>
              <a:t>10. </a:t>
            </a:r>
            <a:r>
              <a:rPr lang="en-US" dirty="0" err="1" smtClean="0"/>
              <a:t>Threskiornithidae</a:t>
            </a:r>
            <a:r>
              <a:rPr lang="en-US" dirty="0" smtClean="0"/>
              <a:t> (Ibises and Spoonbills) </a:t>
            </a:r>
          </a:p>
          <a:p>
            <a:r>
              <a:rPr lang="en-US" dirty="0" smtClean="0"/>
              <a:t>11. </a:t>
            </a:r>
            <a:r>
              <a:rPr lang="en-US" dirty="0" err="1" smtClean="0"/>
              <a:t>Phoenicopteridae</a:t>
            </a:r>
            <a:r>
              <a:rPr lang="en-US" dirty="0" smtClean="0"/>
              <a:t> (Flamingos)</a:t>
            </a:r>
          </a:p>
          <a:p>
            <a:r>
              <a:rPr lang="en-US" dirty="0" smtClean="0"/>
              <a:t>12. </a:t>
            </a:r>
            <a:r>
              <a:rPr lang="en-US" dirty="0" err="1" smtClean="0">
                <a:solidFill>
                  <a:srgbClr val="00B0F0"/>
                </a:solidFill>
              </a:rPr>
              <a:t>Anhimidae</a:t>
            </a:r>
            <a:r>
              <a:rPr lang="en-US" dirty="0" smtClean="0">
                <a:solidFill>
                  <a:srgbClr val="00B0F0"/>
                </a:solidFill>
              </a:rPr>
              <a:t> (Screamers)</a:t>
            </a:r>
          </a:p>
          <a:p>
            <a:r>
              <a:rPr lang="en-US" dirty="0" smtClean="0"/>
              <a:t>13. </a:t>
            </a:r>
            <a:r>
              <a:rPr lang="en-US" dirty="0" err="1" smtClean="0"/>
              <a:t>Anatidae</a:t>
            </a:r>
            <a:r>
              <a:rPr lang="en-US" dirty="0" smtClean="0"/>
              <a:t> (Ducks, Geese and Swans)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Photos for PPT\Great Cormorant Diptanu Debnath.jpeg"/>
          <p:cNvPicPr>
            <a:picLocks noChangeAspect="1" noChangeArrowheads="1"/>
          </p:cNvPicPr>
          <p:nvPr/>
        </p:nvPicPr>
        <p:blipFill>
          <a:blip r:embed="rId2"/>
          <a:srcRect/>
          <a:stretch>
            <a:fillRect/>
          </a:stretch>
        </p:blipFill>
        <p:spPr bwMode="auto">
          <a:xfrm>
            <a:off x="2643174" y="642918"/>
            <a:ext cx="3429024" cy="5143536"/>
          </a:xfrm>
          <a:prstGeom prst="rect">
            <a:avLst/>
          </a:prstGeom>
          <a:noFill/>
        </p:spPr>
      </p:pic>
      <p:sp>
        <p:nvSpPr>
          <p:cNvPr id="3" name="Rectangle 2"/>
          <p:cNvSpPr/>
          <p:nvPr/>
        </p:nvSpPr>
        <p:spPr>
          <a:xfrm>
            <a:off x="2428860" y="6000768"/>
            <a:ext cx="3667094" cy="646331"/>
          </a:xfrm>
          <a:prstGeom prst="rect">
            <a:avLst/>
          </a:prstGeom>
        </p:spPr>
        <p:txBody>
          <a:bodyPr wrap="none">
            <a:spAutoFit/>
          </a:bodyPr>
          <a:lstStyle/>
          <a:p>
            <a:pPr algn="ctr"/>
            <a:r>
              <a:rPr lang="en-US" b="1" dirty="0" smtClean="0">
                <a:solidFill>
                  <a:srgbClr val="00B0F0"/>
                </a:solidFill>
              </a:rPr>
              <a:t>Great Cormorant, Location : Udaipur</a:t>
            </a:r>
          </a:p>
          <a:p>
            <a:pPr algn="ctr"/>
            <a:r>
              <a:rPr lang="en-US" b="1" dirty="0" smtClean="0">
                <a:solidFill>
                  <a:srgbClr val="00B0F0"/>
                </a:solidFill>
              </a:rPr>
              <a:t>Photographed by:  </a:t>
            </a:r>
            <a:r>
              <a:rPr lang="en-US" b="1" dirty="0" err="1" smtClean="0">
                <a:solidFill>
                  <a:srgbClr val="00B0F0"/>
                </a:solidFill>
              </a:rPr>
              <a:t>Diptanu</a:t>
            </a:r>
            <a:r>
              <a:rPr lang="en-US" b="1" dirty="0" smtClean="0">
                <a:solidFill>
                  <a:srgbClr val="00B0F0"/>
                </a:solidFill>
              </a:rPr>
              <a:t> </a:t>
            </a:r>
            <a:r>
              <a:rPr lang="en-US" b="1" dirty="0" err="1" smtClean="0">
                <a:solidFill>
                  <a:srgbClr val="00B0F0"/>
                </a:solidFill>
              </a:rPr>
              <a:t>Debnath</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Photos for PPT\Great crested grebe Priyabrata Debnath.jpg"/>
          <p:cNvPicPr>
            <a:picLocks noChangeAspect="1" noChangeArrowheads="1"/>
          </p:cNvPicPr>
          <p:nvPr/>
        </p:nvPicPr>
        <p:blipFill>
          <a:blip r:embed="rId2"/>
          <a:srcRect/>
          <a:stretch>
            <a:fillRect/>
          </a:stretch>
        </p:blipFill>
        <p:spPr bwMode="auto">
          <a:xfrm>
            <a:off x="714348" y="1785926"/>
            <a:ext cx="7834332" cy="2208188"/>
          </a:xfrm>
          <a:prstGeom prst="rect">
            <a:avLst/>
          </a:prstGeom>
          <a:noFill/>
        </p:spPr>
      </p:pic>
      <p:sp>
        <p:nvSpPr>
          <p:cNvPr id="3" name="Rectangle 2"/>
          <p:cNvSpPr/>
          <p:nvPr/>
        </p:nvSpPr>
        <p:spPr>
          <a:xfrm>
            <a:off x="2285984" y="4714884"/>
            <a:ext cx="4858574" cy="646331"/>
          </a:xfrm>
          <a:prstGeom prst="rect">
            <a:avLst/>
          </a:prstGeom>
        </p:spPr>
        <p:txBody>
          <a:bodyPr wrap="none">
            <a:spAutoFit/>
          </a:bodyPr>
          <a:lstStyle/>
          <a:p>
            <a:pPr algn="ctr"/>
            <a:r>
              <a:rPr lang="en-US" b="1" dirty="0" smtClean="0">
                <a:solidFill>
                  <a:srgbClr val="00B0F0"/>
                </a:solidFill>
              </a:rPr>
              <a:t>Great crested grebe Location: </a:t>
            </a:r>
            <a:r>
              <a:rPr lang="en-US" b="1" dirty="0" err="1" smtClean="0">
                <a:solidFill>
                  <a:srgbClr val="00B0F0"/>
                </a:solidFill>
              </a:rPr>
              <a:t>Dumboor</a:t>
            </a:r>
            <a:r>
              <a:rPr lang="en-US" b="1" dirty="0" smtClean="0">
                <a:solidFill>
                  <a:srgbClr val="00B0F0"/>
                </a:solidFill>
              </a:rPr>
              <a:t> reservoir</a:t>
            </a:r>
          </a:p>
          <a:p>
            <a:pPr algn="ctr"/>
            <a:r>
              <a:rPr lang="en-US" b="1" dirty="0" smtClean="0">
                <a:solidFill>
                  <a:srgbClr val="00B0F0"/>
                </a:solidFill>
              </a:rPr>
              <a:t>Photographed by: </a:t>
            </a:r>
            <a:r>
              <a:rPr lang="en-US" b="1" dirty="0" err="1" smtClean="0">
                <a:solidFill>
                  <a:srgbClr val="00B0F0"/>
                </a:solidFill>
              </a:rPr>
              <a:t>Priyabrata</a:t>
            </a:r>
            <a:r>
              <a:rPr lang="en-US" b="1" dirty="0" smtClean="0">
                <a:solidFill>
                  <a:srgbClr val="00B0F0"/>
                </a:solidFill>
              </a:rPr>
              <a:t> </a:t>
            </a:r>
            <a:r>
              <a:rPr lang="en-US" b="1" dirty="0" err="1" smtClean="0">
                <a:solidFill>
                  <a:srgbClr val="00B0F0"/>
                </a:solidFill>
              </a:rPr>
              <a:t>Debnath</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Photos for PPT\Green winged teal P.S. Chakraborti.jpeg"/>
          <p:cNvPicPr>
            <a:picLocks noChangeAspect="1" noChangeArrowheads="1"/>
          </p:cNvPicPr>
          <p:nvPr/>
        </p:nvPicPr>
        <p:blipFill>
          <a:blip r:embed="rId2"/>
          <a:srcRect/>
          <a:stretch>
            <a:fillRect/>
          </a:stretch>
        </p:blipFill>
        <p:spPr bwMode="auto">
          <a:xfrm>
            <a:off x="1714480" y="1428736"/>
            <a:ext cx="5286396" cy="3524264"/>
          </a:xfrm>
          <a:prstGeom prst="rect">
            <a:avLst/>
          </a:prstGeom>
          <a:noFill/>
        </p:spPr>
      </p:pic>
      <p:sp>
        <p:nvSpPr>
          <p:cNvPr id="3" name="Rectangle 2"/>
          <p:cNvSpPr/>
          <p:nvPr/>
        </p:nvSpPr>
        <p:spPr>
          <a:xfrm>
            <a:off x="2428860" y="5143512"/>
            <a:ext cx="3449406" cy="923330"/>
          </a:xfrm>
          <a:prstGeom prst="rect">
            <a:avLst/>
          </a:prstGeom>
        </p:spPr>
        <p:txBody>
          <a:bodyPr wrap="none">
            <a:spAutoFit/>
          </a:bodyPr>
          <a:lstStyle/>
          <a:p>
            <a:pPr algn="ctr"/>
            <a:r>
              <a:rPr lang="en-US" b="1" dirty="0" smtClean="0">
                <a:solidFill>
                  <a:srgbClr val="00B0F0"/>
                </a:solidFill>
              </a:rPr>
              <a:t>Green winged teal,</a:t>
            </a:r>
          </a:p>
          <a:p>
            <a:pPr algn="ctr"/>
            <a:r>
              <a:rPr lang="en-US" b="1" dirty="0" smtClean="0">
                <a:solidFill>
                  <a:srgbClr val="00B0F0"/>
                </a:solidFill>
              </a:rPr>
              <a:t> Location: </a:t>
            </a:r>
            <a:r>
              <a:rPr lang="en-US" b="1" dirty="0" err="1" smtClean="0">
                <a:solidFill>
                  <a:srgbClr val="00B0F0"/>
                </a:solidFill>
              </a:rPr>
              <a:t>Sukhsagar</a:t>
            </a:r>
            <a:r>
              <a:rPr lang="en-US" b="1" dirty="0" smtClean="0">
                <a:solidFill>
                  <a:srgbClr val="00B0F0"/>
                </a:solidFill>
              </a:rPr>
              <a:t>, Udaipur</a:t>
            </a:r>
          </a:p>
          <a:p>
            <a:pPr algn="ctr"/>
            <a:r>
              <a:rPr lang="en-US" b="1" dirty="0" smtClean="0">
                <a:solidFill>
                  <a:srgbClr val="00B0F0"/>
                </a:solidFill>
              </a:rPr>
              <a:t>Photographed by: P.S. </a:t>
            </a:r>
            <a:r>
              <a:rPr lang="en-US" b="1" dirty="0" err="1" smtClean="0">
                <a:solidFill>
                  <a:srgbClr val="00B0F0"/>
                </a:solidFill>
              </a:rPr>
              <a:t>Chakraborti</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Photos for PPT\Indian Spotbill duck Dipankar Deb.jpeg"/>
          <p:cNvPicPr>
            <a:picLocks noChangeAspect="1" noChangeArrowheads="1"/>
          </p:cNvPicPr>
          <p:nvPr/>
        </p:nvPicPr>
        <p:blipFill>
          <a:blip r:embed="rId2"/>
          <a:srcRect/>
          <a:stretch>
            <a:fillRect/>
          </a:stretch>
        </p:blipFill>
        <p:spPr bwMode="auto">
          <a:xfrm>
            <a:off x="928662" y="642918"/>
            <a:ext cx="7431938" cy="4872048"/>
          </a:xfrm>
          <a:prstGeom prst="rect">
            <a:avLst/>
          </a:prstGeom>
          <a:noFill/>
        </p:spPr>
      </p:pic>
      <p:sp>
        <p:nvSpPr>
          <p:cNvPr id="3" name="Rectangle 2"/>
          <p:cNvSpPr/>
          <p:nvPr/>
        </p:nvSpPr>
        <p:spPr>
          <a:xfrm>
            <a:off x="2571736" y="5786454"/>
            <a:ext cx="4186081" cy="646331"/>
          </a:xfrm>
          <a:prstGeom prst="rect">
            <a:avLst/>
          </a:prstGeom>
        </p:spPr>
        <p:txBody>
          <a:bodyPr wrap="none">
            <a:spAutoFit/>
          </a:bodyPr>
          <a:lstStyle/>
          <a:p>
            <a:pPr algn="ctr"/>
            <a:r>
              <a:rPr lang="sv-SE" b="1" dirty="0" smtClean="0">
                <a:solidFill>
                  <a:srgbClr val="00B0F0"/>
                </a:solidFill>
              </a:rPr>
              <a:t>Indian Spotbill duck, Location: Rudrasagar</a:t>
            </a:r>
          </a:p>
          <a:p>
            <a:pPr algn="ctr"/>
            <a:r>
              <a:rPr lang="sv-SE" b="1" dirty="0" smtClean="0">
                <a:solidFill>
                  <a:srgbClr val="00B0F0"/>
                </a:solidFill>
              </a:rPr>
              <a:t>Photographed by: Dipankar Deb</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Knob billed duck Diptanu Debnath.jpeg"/>
          <p:cNvPicPr>
            <a:picLocks noChangeAspect="1"/>
          </p:cNvPicPr>
          <p:nvPr/>
        </p:nvPicPr>
        <p:blipFill>
          <a:blip r:embed="rId2"/>
          <a:stretch>
            <a:fillRect/>
          </a:stretch>
        </p:blipFill>
        <p:spPr>
          <a:xfrm>
            <a:off x="1071538" y="857232"/>
            <a:ext cx="6855596" cy="4525963"/>
          </a:xfrm>
          <a:prstGeom prst="rect">
            <a:avLst/>
          </a:prstGeom>
        </p:spPr>
      </p:pic>
      <p:sp>
        <p:nvSpPr>
          <p:cNvPr id="3" name="Rectangle 2"/>
          <p:cNvSpPr/>
          <p:nvPr/>
        </p:nvSpPr>
        <p:spPr>
          <a:xfrm>
            <a:off x="2143108" y="5786454"/>
            <a:ext cx="4649413" cy="646331"/>
          </a:xfrm>
          <a:prstGeom prst="rect">
            <a:avLst/>
          </a:prstGeom>
        </p:spPr>
        <p:txBody>
          <a:bodyPr wrap="none">
            <a:spAutoFit/>
          </a:bodyPr>
          <a:lstStyle/>
          <a:p>
            <a:pPr algn="ctr"/>
            <a:r>
              <a:rPr lang="en-US" b="1" dirty="0" smtClean="0">
                <a:solidFill>
                  <a:srgbClr val="00B0F0"/>
                </a:solidFill>
              </a:rPr>
              <a:t>Knob billed duck, Location: </a:t>
            </a:r>
            <a:r>
              <a:rPr lang="en-US" b="1" dirty="0" err="1" smtClean="0">
                <a:solidFill>
                  <a:srgbClr val="00B0F0"/>
                </a:solidFill>
              </a:rPr>
              <a:t>Sukhsagar</a:t>
            </a:r>
            <a:r>
              <a:rPr lang="en-US" b="1" dirty="0" smtClean="0">
                <a:solidFill>
                  <a:srgbClr val="00B0F0"/>
                </a:solidFill>
              </a:rPr>
              <a:t>, Udaipur</a:t>
            </a:r>
          </a:p>
          <a:p>
            <a:pPr algn="ctr"/>
            <a:r>
              <a:rPr lang="en-US" b="1" dirty="0" smtClean="0">
                <a:solidFill>
                  <a:srgbClr val="00B0F0"/>
                </a:solidFill>
              </a:rPr>
              <a:t>Photographed by: </a:t>
            </a:r>
            <a:r>
              <a:rPr lang="en-US" b="1" dirty="0" err="1" smtClean="0">
                <a:solidFill>
                  <a:srgbClr val="00B0F0"/>
                </a:solidFill>
              </a:rPr>
              <a:t>Diptanu</a:t>
            </a:r>
            <a:r>
              <a:rPr lang="en-US" b="1" dirty="0" smtClean="0">
                <a:solidFill>
                  <a:srgbClr val="00B0F0"/>
                </a:solidFill>
              </a:rPr>
              <a:t> </a:t>
            </a:r>
            <a:r>
              <a:rPr lang="en-US" b="1" dirty="0" err="1" smtClean="0">
                <a:solidFill>
                  <a:srgbClr val="00B0F0"/>
                </a:solidFill>
              </a:rPr>
              <a:t>Debnath</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darin Duck P.S. Chakraborti.jpeg"/>
          <p:cNvPicPr>
            <a:picLocks noChangeAspect="1"/>
          </p:cNvPicPr>
          <p:nvPr/>
        </p:nvPicPr>
        <p:blipFill>
          <a:blip r:embed="rId2"/>
          <a:stretch>
            <a:fillRect/>
          </a:stretch>
        </p:blipFill>
        <p:spPr>
          <a:xfrm>
            <a:off x="928662" y="714356"/>
            <a:ext cx="7096210" cy="4619107"/>
          </a:xfrm>
          <a:prstGeom prst="rect">
            <a:avLst/>
          </a:prstGeom>
        </p:spPr>
      </p:pic>
      <p:sp>
        <p:nvSpPr>
          <p:cNvPr id="3" name="Rectangle 2"/>
          <p:cNvSpPr/>
          <p:nvPr/>
        </p:nvSpPr>
        <p:spPr>
          <a:xfrm>
            <a:off x="2500298" y="5786454"/>
            <a:ext cx="3853042" cy="646331"/>
          </a:xfrm>
          <a:prstGeom prst="rect">
            <a:avLst/>
          </a:prstGeom>
        </p:spPr>
        <p:txBody>
          <a:bodyPr wrap="none">
            <a:spAutoFit/>
          </a:bodyPr>
          <a:lstStyle/>
          <a:p>
            <a:pPr algn="ctr"/>
            <a:r>
              <a:rPr lang="en-US" b="1" dirty="0" smtClean="0">
                <a:solidFill>
                  <a:srgbClr val="00B0F0"/>
                </a:solidFill>
              </a:rPr>
              <a:t>Mandarin Duck, Location: </a:t>
            </a:r>
            <a:r>
              <a:rPr lang="en-US" b="1" dirty="0" err="1" smtClean="0">
                <a:solidFill>
                  <a:srgbClr val="00B0F0"/>
                </a:solidFill>
              </a:rPr>
              <a:t>Trishna</a:t>
            </a:r>
            <a:r>
              <a:rPr lang="en-US" b="1" dirty="0" smtClean="0">
                <a:solidFill>
                  <a:srgbClr val="00B0F0"/>
                </a:solidFill>
              </a:rPr>
              <a:t> WLS</a:t>
            </a:r>
          </a:p>
          <a:p>
            <a:pPr algn="ctr"/>
            <a:r>
              <a:rPr lang="en-US" b="1" dirty="0" smtClean="0">
                <a:solidFill>
                  <a:srgbClr val="00B0F0"/>
                </a:solidFill>
              </a:rPr>
              <a:t>Photographed by: P.S. </a:t>
            </a:r>
            <a:r>
              <a:rPr lang="en-US" b="1" dirty="0" err="1" smtClean="0">
                <a:solidFill>
                  <a:srgbClr val="00B0F0"/>
                </a:solidFill>
              </a:rPr>
              <a:t>Chakraborti</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rthern Shoveler Dipankar Deb.jpeg"/>
          <p:cNvPicPr>
            <a:picLocks noChangeAspect="1"/>
          </p:cNvPicPr>
          <p:nvPr/>
        </p:nvPicPr>
        <p:blipFill>
          <a:blip r:embed="rId2"/>
          <a:stretch>
            <a:fillRect/>
          </a:stretch>
        </p:blipFill>
        <p:spPr>
          <a:xfrm>
            <a:off x="571472" y="500042"/>
            <a:ext cx="7929586" cy="5139547"/>
          </a:xfrm>
          <a:prstGeom prst="rect">
            <a:avLst/>
          </a:prstGeom>
        </p:spPr>
      </p:pic>
      <p:sp>
        <p:nvSpPr>
          <p:cNvPr id="3" name="Rectangle 2"/>
          <p:cNvSpPr/>
          <p:nvPr/>
        </p:nvSpPr>
        <p:spPr>
          <a:xfrm>
            <a:off x="2214546" y="5857892"/>
            <a:ext cx="4046109" cy="646331"/>
          </a:xfrm>
          <a:prstGeom prst="rect">
            <a:avLst/>
          </a:prstGeom>
        </p:spPr>
        <p:txBody>
          <a:bodyPr wrap="none">
            <a:spAutoFit/>
          </a:bodyPr>
          <a:lstStyle/>
          <a:p>
            <a:pPr algn="ctr"/>
            <a:r>
              <a:rPr lang="en-US" b="1" dirty="0" smtClean="0">
                <a:solidFill>
                  <a:srgbClr val="00B0F0"/>
                </a:solidFill>
              </a:rPr>
              <a:t>Northern </a:t>
            </a:r>
            <a:r>
              <a:rPr lang="en-US" b="1" dirty="0" err="1" smtClean="0">
                <a:solidFill>
                  <a:srgbClr val="00B0F0"/>
                </a:solidFill>
              </a:rPr>
              <a:t>Shoveler</a:t>
            </a:r>
            <a:r>
              <a:rPr lang="en-US" b="1" dirty="0" smtClean="0">
                <a:solidFill>
                  <a:srgbClr val="00B0F0"/>
                </a:solidFill>
              </a:rPr>
              <a:t>, Location: </a:t>
            </a:r>
            <a:r>
              <a:rPr lang="en-US" b="1" dirty="0" err="1" smtClean="0">
                <a:solidFill>
                  <a:srgbClr val="00B0F0"/>
                </a:solidFill>
              </a:rPr>
              <a:t>Rudrasagar</a:t>
            </a:r>
            <a:endParaRPr lang="en-US" b="1" dirty="0" smtClean="0">
              <a:solidFill>
                <a:srgbClr val="00B0F0"/>
              </a:solidFill>
            </a:endParaRPr>
          </a:p>
          <a:p>
            <a:pPr algn="ctr"/>
            <a:r>
              <a:rPr lang="en-US" b="1" dirty="0" smtClean="0">
                <a:solidFill>
                  <a:srgbClr val="00B0F0"/>
                </a:solidFill>
              </a:rPr>
              <a:t>Photographed by: </a:t>
            </a:r>
            <a:r>
              <a:rPr lang="en-US" b="1" dirty="0" err="1" smtClean="0">
                <a:solidFill>
                  <a:srgbClr val="00B0F0"/>
                </a:solidFill>
              </a:rPr>
              <a:t>Dipankar</a:t>
            </a:r>
            <a:r>
              <a:rPr lang="en-US" b="1" dirty="0" smtClean="0">
                <a:solidFill>
                  <a:srgbClr val="00B0F0"/>
                </a:solidFill>
              </a:rPr>
              <a:t> Deb</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ver Lapwing Dipankar Deb.jpeg"/>
          <p:cNvPicPr>
            <a:picLocks noChangeAspect="1"/>
          </p:cNvPicPr>
          <p:nvPr/>
        </p:nvPicPr>
        <p:blipFill>
          <a:blip r:embed="rId2"/>
          <a:stretch>
            <a:fillRect/>
          </a:stretch>
        </p:blipFill>
        <p:spPr>
          <a:xfrm>
            <a:off x="1357290" y="1142984"/>
            <a:ext cx="6096000" cy="4064000"/>
          </a:xfrm>
          <a:prstGeom prst="rect">
            <a:avLst/>
          </a:prstGeom>
        </p:spPr>
      </p:pic>
      <p:sp>
        <p:nvSpPr>
          <p:cNvPr id="3" name="Rectangle 2"/>
          <p:cNvSpPr/>
          <p:nvPr/>
        </p:nvSpPr>
        <p:spPr>
          <a:xfrm>
            <a:off x="2643174" y="5572140"/>
            <a:ext cx="4461286" cy="646331"/>
          </a:xfrm>
          <a:prstGeom prst="rect">
            <a:avLst/>
          </a:prstGeom>
        </p:spPr>
        <p:txBody>
          <a:bodyPr wrap="none">
            <a:spAutoFit/>
          </a:bodyPr>
          <a:lstStyle/>
          <a:p>
            <a:pPr algn="ctr"/>
            <a:r>
              <a:rPr lang="en-US" b="1" dirty="0" smtClean="0">
                <a:solidFill>
                  <a:srgbClr val="00B0F0"/>
                </a:solidFill>
              </a:rPr>
              <a:t>River Lapwing, </a:t>
            </a:r>
            <a:r>
              <a:rPr lang="en-US" b="1" dirty="0" err="1" smtClean="0">
                <a:solidFill>
                  <a:srgbClr val="00B0F0"/>
                </a:solidFill>
              </a:rPr>
              <a:t>Locatioin</a:t>
            </a:r>
            <a:r>
              <a:rPr lang="en-US" b="1" dirty="0" smtClean="0">
                <a:solidFill>
                  <a:srgbClr val="00B0F0"/>
                </a:solidFill>
              </a:rPr>
              <a:t>: </a:t>
            </a:r>
            <a:r>
              <a:rPr lang="en-US" b="1" dirty="0" err="1" smtClean="0">
                <a:solidFill>
                  <a:srgbClr val="00B0F0"/>
                </a:solidFill>
              </a:rPr>
              <a:t>Sukhsagar</a:t>
            </a:r>
            <a:r>
              <a:rPr lang="en-US" b="1" dirty="0" smtClean="0">
                <a:solidFill>
                  <a:srgbClr val="00B0F0"/>
                </a:solidFill>
              </a:rPr>
              <a:t>, Udaipur</a:t>
            </a:r>
          </a:p>
          <a:p>
            <a:pPr algn="ctr"/>
            <a:r>
              <a:rPr lang="en-US" b="1" dirty="0" smtClean="0">
                <a:solidFill>
                  <a:srgbClr val="00B0F0"/>
                </a:solidFill>
              </a:rPr>
              <a:t>Photographed by:  </a:t>
            </a:r>
            <a:r>
              <a:rPr lang="en-US" b="1" dirty="0" err="1" smtClean="0">
                <a:solidFill>
                  <a:srgbClr val="00B0F0"/>
                </a:solidFill>
              </a:rPr>
              <a:t>Dipankar</a:t>
            </a:r>
            <a:r>
              <a:rPr lang="en-US" b="1" dirty="0" smtClean="0">
                <a:solidFill>
                  <a:srgbClr val="00B0F0"/>
                </a:solidFill>
              </a:rPr>
              <a:t> Deb</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ff Aniket Roy.jpeg"/>
          <p:cNvPicPr>
            <a:picLocks noChangeAspect="1"/>
          </p:cNvPicPr>
          <p:nvPr/>
        </p:nvPicPr>
        <p:blipFill>
          <a:blip r:embed="rId2"/>
          <a:stretch>
            <a:fillRect/>
          </a:stretch>
        </p:blipFill>
        <p:spPr>
          <a:xfrm>
            <a:off x="1000100" y="642918"/>
            <a:ext cx="7358114" cy="4909956"/>
          </a:xfrm>
          <a:prstGeom prst="rect">
            <a:avLst/>
          </a:prstGeom>
        </p:spPr>
      </p:pic>
      <p:sp>
        <p:nvSpPr>
          <p:cNvPr id="3" name="Rectangle 2"/>
          <p:cNvSpPr/>
          <p:nvPr/>
        </p:nvSpPr>
        <p:spPr>
          <a:xfrm>
            <a:off x="2928926" y="5857892"/>
            <a:ext cx="3401509" cy="646331"/>
          </a:xfrm>
          <a:prstGeom prst="rect">
            <a:avLst/>
          </a:prstGeom>
        </p:spPr>
        <p:txBody>
          <a:bodyPr wrap="none">
            <a:spAutoFit/>
          </a:bodyPr>
          <a:lstStyle/>
          <a:p>
            <a:pPr algn="ctr"/>
            <a:r>
              <a:rPr lang="en-US" b="1" dirty="0" smtClean="0">
                <a:solidFill>
                  <a:srgbClr val="00B0F0"/>
                </a:solidFill>
              </a:rPr>
              <a:t>Ruff, Location: </a:t>
            </a:r>
            <a:r>
              <a:rPr lang="en-US" b="1" dirty="0" err="1" smtClean="0">
                <a:solidFill>
                  <a:srgbClr val="00B0F0"/>
                </a:solidFill>
              </a:rPr>
              <a:t>Sukhsagar,Udaipur</a:t>
            </a:r>
            <a:endParaRPr lang="en-US" b="1" dirty="0" smtClean="0">
              <a:solidFill>
                <a:srgbClr val="00B0F0"/>
              </a:solidFill>
            </a:endParaRPr>
          </a:p>
          <a:p>
            <a:pPr algn="ctr"/>
            <a:r>
              <a:rPr lang="en-US" b="1" dirty="0" smtClean="0">
                <a:solidFill>
                  <a:srgbClr val="00B0F0"/>
                </a:solidFill>
              </a:rPr>
              <a:t>Photographed by  </a:t>
            </a:r>
            <a:r>
              <a:rPr lang="en-US" b="1" dirty="0" err="1" smtClean="0">
                <a:solidFill>
                  <a:srgbClr val="00B0F0"/>
                </a:solidFill>
              </a:rPr>
              <a:t>Aniket</a:t>
            </a:r>
            <a:r>
              <a:rPr lang="en-US" b="1" dirty="0" smtClean="0">
                <a:solidFill>
                  <a:srgbClr val="00B0F0"/>
                </a:solidFill>
              </a:rPr>
              <a:t> Roy</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fted duck P.S. Chakraborti.jpeg"/>
          <p:cNvPicPr>
            <a:picLocks noChangeAspect="1"/>
          </p:cNvPicPr>
          <p:nvPr/>
        </p:nvPicPr>
        <p:blipFill>
          <a:blip r:embed="rId2"/>
          <a:stretch>
            <a:fillRect/>
          </a:stretch>
        </p:blipFill>
        <p:spPr>
          <a:xfrm>
            <a:off x="1071538" y="500042"/>
            <a:ext cx="7465239" cy="4976826"/>
          </a:xfrm>
          <a:prstGeom prst="rect">
            <a:avLst/>
          </a:prstGeom>
        </p:spPr>
      </p:pic>
      <p:sp>
        <p:nvSpPr>
          <p:cNvPr id="3" name="Rectangle 2"/>
          <p:cNvSpPr/>
          <p:nvPr/>
        </p:nvSpPr>
        <p:spPr>
          <a:xfrm>
            <a:off x="2928926" y="5857892"/>
            <a:ext cx="3449406" cy="646331"/>
          </a:xfrm>
          <a:prstGeom prst="rect">
            <a:avLst/>
          </a:prstGeom>
        </p:spPr>
        <p:txBody>
          <a:bodyPr wrap="none">
            <a:spAutoFit/>
          </a:bodyPr>
          <a:lstStyle/>
          <a:p>
            <a:pPr algn="ctr"/>
            <a:r>
              <a:rPr lang="en-US" b="1" dirty="0" smtClean="0">
                <a:solidFill>
                  <a:srgbClr val="00B0F0"/>
                </a:solidFill>
              </a:rPr>
              <a:t>Tufted duck, Location: </a:t>
            </a:r>
            <a:r>
              <a:rPr lang="en-US" b="1" dirty="0" err="1" smtClean="0">
                <a:solidFill>
                  <a:srgbClr val="00B0F0"/>
                </a:solidFill>
              </a:rPr>
              <a:t>Rudrasagar</a:t>
            </a:r>
            <a:endParaRPr lang="en-US" b="1" dirty="0" smtClean="0">
              <a:solidFill>
                <a:srgbClr val="00B0F0"/>
              </a:solidFill>
            </a:endParaRPr>
          </a:p>
          <a:p>
            <a:pPr algn="ctr"/>
            <a:r>
              <a:rPr lang="en-US" b="1" dirty="0" smtClean="0">
                <a:solidFill>
                  <a:srgbClr val="00B0F0"/>
                </a:solidFill>
              </a:rPr>
              <a:t>Photographed by: P.S. </a:t>
            </a:r>
            <a:r>
              <a:rPr lang="en-US" b="1" dirty="0" err="1" smtClean="0">
                <a:solidFill>
                  <a:srgbClr val="00B0F0"/>
                </a:solidFill>
              </a:rPr>
              <a:t>Chakraborti</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642918"/>
            <a:ext cx="8143932" cy="5632311"/>
          </a:xfrm>
          <a:prstGeom prst="rect">
            <a:avLst/>
          </a:prstGeom>
          <a:noFill/>
        </p:spPr>
        <p:txBody>
          <a:bodyPr wrap="square" rtlCol="0">
            <a:spAutoFit/>
          </a:bodyPr>
          <a:lstStyle/>
          <a:p>
            <a:r>
              <a:rPr lang="en-US" dirty="0" smtClean="0"/>
              <a:t>14.  </a:t>
            </a:r>
            <a:r>
              <a:rPr lang="en-US" dirty="0" err="1" smtClean="0"/>
              <a:t>Gruidae</a:t>
            </a:r>
            <a:r>
              <a:rPr lang="en-US" dirty="0" smtClean="0"/>
              <a:t> (Cranes)</a:t>
            </a:r>
          </a:p>
          <a:p>
            <a:r>
              <a:rPr lang="en-US" dirty="0" smtClean="0"/>
              <a:t>15. </a:t>
            </a:r>
            <a:r>
              <a:rPr lang="en-US" dirty="0" err="1" smtClean="0">
                <a:solidFill>
                  <a:srgbClr val="00B0F0"/>
                </a:solidFill>
              </a:rPr>
              <a:t>Aramidae</a:t>
            </a:r>
            <a:r>
              <a:rPr lang="en-US" dirty="0" smtClean="0">
                <a:solidFill>
                  <a:srgbClr val="00B0F0"/>
                </a:solidFill>
              </a:rPr>
              <a:t> (Limpkin)</a:t>
            </a:r>
          </a:p>
          <a:p>
            <a:r>
              <a:rPr lang="en-US" dirty="0" smtClean="0"/>
              <a:t>16. </a:t>
            </a:r>
            <a:r>
              <a:rPr lang="en-US" dirty="0" err="1" smtClean="0"/>
              <a:t>Rallidae</a:t>
            </a:r>
            <a:r>
              <a:rPr lang="en-US" dirty="0" smtClean="0"/>
              <a:t> (Rails, Gallinules and Coots)</a:t>
            </a:r>
          </a:p>
          <a:p>
            <a:r>
              <a:rPr lang="en-US" dirty="0" smtClean="0"/>
              <a:t>17. </a:t>
            </a:r>
            <a:r>
              <a:rPr lang="en-US" dirty="0" err="1" smtClean="0">
                <a:solidFill>
                  <a:srgbClr val="FF0000"/>
                </a:solidFill>
              </a:rPr>
              <a:t>Heliornithidae</a:t>
            </a:r>
            <a:r>
              <a:rPr lang="en-US" dirty="0" smtClean="0">
                <a:solidFill>
                  <a:srgbClr val="FF0000"/>
                </a:solidFill>
              </a:rPr>
              <a:t> (</a:t>
            </a:r>
            <a:r>
              <a:rPr lang="en-US" dirty="0" err="1" smtClean="0">
                <a:solidFill>
                  <a:srgbClr val="FF0000"/>
                </a:solidFill>
              </a:rPr>
              <a:t>Finfoots</a:t>
            </a:r>
            <a:r>
              <a:rPr lang="en-US" dirty="0" smtClean="0">
                <a:solidFill>
                  <a:srgbClr val="FF0000"/>
                </a:solidFill>
              </a:rPr>
              <a:t>), </a:t>
            </a:r>
          </a:p>
          <a:p>
            <a:r>
              <a:rPr lang="en-US" dirty="0" smtClean="0"/>
              <a:t>18. </a:t>
            </a:r>
            <a:r>
              <a:rPr lang="en-US" dirty="0" err="1" smtClean="0">
                <a:solidFill>
                  <a:srgbClr val="FF0000"/>
                </a:solidFill>
              </a:rPr>
              <a:t>Eurypygidae</a:t>
            </a:r>
            <a:r>
              <a:rPr lang="en-US" dirty="0" smtClean="0">
                <a:solidFill>
                  <a:srgbClr val="FF0000"/>
                </a:solidFill>
              </a:rPr>
              <a:t> (</a:t>
            </a:r>
            <a:r>
              <a:rPr lang="en-US" dirty="0" err="1" smtClean="0">
                <a:solidFill>
                  <a:srgbClr val="FF0000"/>
                </a:solidFill>
              </a:rPr>
              <a:t>Sunbittern</a:t>
            </a:r>
            <a:r>
              <a:rPr lang="en-US" dirty="0" smtClean="0">
                <a:solidFill>
                  <a:srgbClr val="FF0000"/>
                </a:solidFill>
              </a:rPr>
              <a:t>)</a:t>
            </a:r>
          </a:p>
          <a:p>
            <a:r>
              <a:rPr lang="en-US" dirty="0" smtClean="0"/>
              <a:t>19. </a:t>
            </a:r>
            <a:r>
              <a:rPr lang="en-US" dirty="0" err="1" smtClean="0"/>
              <a:t>Jacanidae</a:t>
            </a:r>
            <a:r>
              <a:rPr lang="en-US" dirty="0" smtClean="0"/>
              <a:t> (Jacanas)</a:t>
            </a:r>
          </a:p>
          <a:p>
            <a:r>
              <a:rPr lang="en-US" dirty="0" smtClean="0"/>
              <a:t>20. </a:t>
            </a:r>
            <a:r>
              <a:rPr lang="en-US" dirty="0" err="1" smtClean="0"/>
              <a:t>Rostratulidae</a:t>
            </a:r>
            <a:r>
              <a:rPr lang="en-US" dirty="0" smtClean="0"/>
              <a:t> (Painted Snipes)</a:t>
            </a:r>
          </a:p>
          <a:p>
            <a:r>
              <a:rPr lang="en-US" dirty="0" smtClean="0"/>
              <a:t>21. </a:t>
            </a:r>
            <a:r>
              <a:rPr lang="en-US" dirty="0" err="1" smtClean="0">
                <a:solidFill>
                  <a:srgbClr val="FF0000"/>
                </a:solidFill>
              </a:rPr>
              <a:t>Dromadidae</a:t>
            </a:r>
            <a:r>
              <a:rPr lang="en-US" dirty="0" smtClean="0">
                <a:solidFill>
                  <a:srgbClr val="FF0000"/>
                </a:solidFill>
              </a:rPr>
              <a:t> (Crab Plover) </a:t>
            </a:r>
          </a:p>
          <a:p>
            <a:r>
              <a:rPr lang="en-US" dirty="0" smtClean="0"/>
              <a:t>22. </a:t>
            </a:r>
            <a:r>
              <a:rPr lang="en-US" dirty="0" err="1" smtClean="0">
                <a:solidFill>
                  <a:srgbClr val="FF0000"/>
                </a:solidFill>
              </a:rPr>
              <a:t>Haematopodidae</a:t>
            </a:r>
            <a:r>
              <a:rPr lang="en-US" dirty="0" smtClean="0">
                <a:solidFill>
                  <a:srgbClr val="FF0000"/>
                </a:solidFill>
              </a:rPr>
              <a:t> (Oystercatchers)</a:t>
            </a:r>
          </a:p>
          <a:p>
            <a:r>
              <a:rPr lang="en-US" dirty="0" smtClean="0"/>
              <a:t>23. </a:t>
            </a:r>
            <a:r>
              <a:rPr lang="en-US" dirty="0" err="1" smtClean="0">
                <a:solidFill>
                  <a:srgbClr val="FF0000"/>
                </a:solidFill>
              </a:rPr>
              <a:t>Ibidorhynchidae</a:t>
            </a:r>
            <a:r>
              <a:rPr lang="en-US" dirty="0" smtClean="0">
                <a:solidFill>
                  <a:srgbClr val="FF0000"/>
                </a:solidFill>
              </a:rPr>
              <a:t> (</a:t>
            </a:r>
            <a:r>
              <a:rPr lang="en-US" dirty="0" err="1" smtClean="0">
                <a:solidFill>
                  <a:srgbClr val="FF0000"/>
                </a:solidFill>
              </a:rPr>
              <a:t>Ibisbill</a:t>
            </a:r>
            <a:r>
              <a:rPr lang="en-US" dirty="0" smtClean="0">
                <a:solidFill>
                  <a:srgbClr val="FF0000"/>
                </a:solidFill>
              </a:rPr>
              <a:t>)</a:t>
            </a:r>
          </a:p>
          <a:p>
            <a:r>
              <a:rPr lang="en-US" dirty="0" smtClean="0"/>
              <a:t>24. </a:t>
            </a:r>
            <a:r>
              <a:rPr lang="en-US" dirty="0" err="1" smtClean="0"/>
              <a:t>Recurvirostridae</a:t>
            </a:r>
            <a:r>
              <a:rPr lang="en-US" dirty="0" smtClean="0"/>
              <a:t> (Stilts and Avocets)</a:t>
            </a:r>
          </a:p>
          <a:p>
            <a:r>
              <a:rPr lang="en-US" dirty="0" smtClean="0"/>
              <a:t>25. </a:t>
            </a:r>
            <a:r>
              <a:rPr lang="en-US" dirty="0" err="1" smtClean="0">
                <a:solidFill>
                  <a:srgbClr val="FF0000"/>
                </a:solidFill>
              </a:rPr>
              <a:t>Burhinidae</a:t>
            </a:r>
            <a:r>
              <a:rPr lang="en-US" dirty="0" smtClean="0">
                <a:solidFill>
                  <a:srgbClr val="FF0000"/>
                </a:solidFill>
              </a:rPr>
              <a:t> (Thick-knees)</a:t>
            </a:r>
          </a:p>
          <a:p>
            <a:r>
              <a:rPr lang="en-US" dirty="0" smtClean="0"/>
              <a:t>26. </a:t>
            </a:r>
            <a:r>
              <a:rPr lang="en-US" dirty="0" err="1" smtClean="0"/>
              <a:t>Glareolidae</a:t>
            </a:r>
            <a:r>
              <a:rPr lang="en-US" dirty="0" smtClean="0"/>
              <a:t> (Coursers and </a:t>
            </a:r>
            <a:r>
              <a:rPr lang="en-US" dirty="0" err="1" smtClean="0"/>
              <a:t>Pratincoles</a:t>
            </a:r>
            <a:r>
              <a:rPr lang="en-US" dirty="0" smtClean="0"/>
              <a:t>) </a:t>
            </a:r>
          </a:p>
          <a:p>
            <a:r>
              <a:rPr lang="en-US" dirty="0" smtClean="0"/>
              <a:t>27. </a:t>
            </a:r>
            <a:r>
              <a:rPr lang="en-US" dirty="0" err="1" smtClean="0"/>
              <a:t>Charadriidae</a:t>
            </a:r>
            <a:r>
              <a:rPr lang="en-US" dirty="0" smtClean="0"/>
              <a:t> (Plovers)</a:t>
            </a:r>
          </a:p>
          <a:p>
            <a:r>
              <a:rPr lang="en-US" dirty="0" smtClean="0"/>
              <a:t>28. </a:t>
            </a:r>
            <a:r>
              <a:rPr lang="en-US" dirty="0" err="1" smtClean="0"/>
              <a:t>Scolopacidae</a:t>
            </a:r>
            <a:r>
              <a:rPr lang="en-US" dirty="0" smtClean="0"/>
              <a:t> (Sandpipers, Snipes and Phalaropes) </a:t>
            </a:r>
          </a:p>
          <a:p>
            <a:r>
              <a:rPr lang="en-US" dirty="0" smtClean="0"/>
              <a:t>29. </a:t>
            </a:r>
            <a:r>
              <a:rPr lang="en-US" dirty="0" err="1" smtClean="0">
                <a:solidFill>
                  <a:srgbClr val="00B0F0"/>
                </a:solidFill>
              </a:rPr>
              <a:t>Pedionomidae</a:t>
            </a:r>
            <a:r>
              <a:rPr lang="en-US" dirty="0" smtClean="0">
                <a:solidFill>
                  <a:srgbClr val="00B0F0"/>
                </a:solidFill>
              </a:rPr>
              <a:t> (Plains Wanderer) </a:t>
            </a:r>
          </a:p>
          <a:p>
            <a:r>
              <a:rPr lang="en-US" dirty="0" smtClean="0"/>
              <a:t>30. </a:t>
            </a:r>
            <a:r>
              <a:rPr lang="en-US" dirty="0" err="1" smtClean="0">
                <a:solidFill>
                  <a:srgbClr val="00B0F0"/>
                </a:solidFill>
              </a:rPr>
              <a:t>Thinocoridae</a:t>
            </a:r>
            <a:r>
              <a:rPr lang="en-US" dirty="0" smtClean="0">
                <a:solidFill>
                  <a:srgbClr val="00B0F0"/>
                </a:solidFill>
              </a:rPr>
              <a:t> (</a:t>
            </a:r>
            <a:r>
              <a:rPr lang="en-US" dirty="0" err="1" smtClean="0">
                <a:solidFill>
                  <a:srgbClr val="00B0F0"/>
                </a:solidFill>
              </a:rPr>
              <a:t>Seedsnipes</a:t>
            </a:r>
            <a:r>
              <a:rPr lang="en-US" dirty="0" smtClean="0">
                <a:solidFill>
                  <a:srgbClr val="00B0F0"/>
                </a:solidFill>
              </a:rPr>
              <a:t>)</a:t>
            </a:r>
          </a:p>
          <a:p>
            <a:r>
              <a:rPr lang="en-US" dirty="0" smtClean="0"/>
              <a:t>31. </a:t>
            </a:r>
            <a:r>
              <a:rPr lang="en-US" dirty="0" err="1" smtClean="0"/>
              <a:t>Laridae</a:t>
            </a:r>
            <a:r>
              <a:rPr lang="en-US" dirty="0" smtClean="0"/>
              <a:t> (Gulls)</a:t>
            </a:r>
          </a:p>
          <a:p>
            <a:r>
              <a:rPr lang="en-US" dirty="0" smtClean="0"/>
              <a:t>32. </a:t>
            </a:r>
            <a:r>
              <a:rPr lang="en-US" dirty="0" err="1" smtClean="0"/>
              <a:t>Sternidae</a:t>
            </a:r>
            <a:r>
              <a:rPr lang="en-US" dirty="0" smtClean="0"/>
              <a:t> (Terns) </a:t>
            </a:r>
          </a:p>
          <a:p>
            <a:r>
              <a:rPr lang="en-US" dirty="0" smtClean="0"/>
              <a:t>33. </a:t>
            </a:r>
            <a:r>
              <a:rPr lang="en-US" dirty="0" err="1" smtClean="0">
                <a:solidFill>
                  <a:srgbClr val="FF0000"/>
                </a:solidFill>
              </a:rPr>
              <a:t>Rynchopidae</a:t>
            </a:r>
            <a:r>
              <a:rPr lang="en-US" dirty="0" smtClean="0">
                <a:solidFill>
                  <a:srgbClr val="FF0000"/>
                </a:solidFill>
              </a:rPr>
              <a:t> (Skimmers)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cock Shaon Kuri.jpeg"/>
          <p:cNvPicPr>
            <a:picLocks noChangeAspect="1"/>
          </p:cNvPicPr>
          <p:nvPr/>
        </p:nvPicPr>
        <p:blipFill>
          <a:blip r:embed="rId2"/>
          <a:stretch>
            <a:fillRect/>
          </a:stretch>
        </p:blipFill>
        <p:spPr>
          <a:xfrm>
            <a:off x="1142976" y="642918"/>
            <a:ext cx="6929486" cy="4619657"/>
          </a:xfrm>
          <a:prstGeom prst="rect">
            <a:avLst/>
          </a:prstGeom>
        </p:spPr>
      </p:pic>
      <p:sp>
        <p:nvSpPr>
          <p:cNvPr id="3" name="Rectangle 2"/>
          <p:cNvSpPr/>
          <p:nvPr/>
        </p:nvSpPr>
        <p:spPr>
          <a:xfrm>
            <a:off x="3000364" y="5857892"/>
            <a:ext cx="2974084" cy="646331"/>
          </a:xfrm>
          <a:prstGeom prst="rect">
            <a:avLst/>
          </a:prstGeom>
        </p:spPr>
        <p:txBody>
          <a:bodyPr wrap="none">
            <a:spAutoFit/>
          </a:bodyPr>
          <a:lstStyle/>
          <a:p>
            <a:pPr algn="ctr"/>
            <a:r>
              <a:rPr lang="en-US" b="1" dirty="0" err="1" smtClean="0">
                <a:solidFill>
                  <a:srgbClr val="00B0F0"/>
                </a:solidFill>
              </a:rPr>
              <a:t>Watercock</a:t>
            </a:r>
            <a:r>
              <a:rPr lang="en-US" b="1" dirty="0" smtClean="0">
                <a:solidFill>
                  <a:srgbClr val="00B0F0"/>
                </a:solidFill>
              </a:rPr>
              <a:t> , Location: </a:t>
            </a:r>
          </a:p>
          <a:p>
            <a:pPr algn="ctr"/>
            <a:r>
              <a:rPr lang="en-US" b="1" dirty="0" smtClean="0">
                <a:solidFill>
                  <a:srgbClr val="00B0F0"/>
                </a:solidFill>
              </a:rPr>
              <a:t>Photographed by: </a:t>
            </a:r>
            <a:r>
              <a:rPr lang="en-US" b="1" dirty="0" err="1" smtClean="0">
                <a:solidFill>
                  <a:srgbClr val="00B0F0"/>
                </a:solidFill>
              </a:rPr>
              <a:t>Shaon</a:t>
            </a:r>
            <a:r>
              <a:rPr lang="en-US" b="1" dirty="0" smtClean="0">
                <a:solidFill>
                  <a:srgbClr val="00B0F0"/>
                </a:solidFill>
              </a:rPr>
              <a:t> </a:t>
            </a:r>
            <a:r>
              <a:rPr lang="en-US" b="1" dirty="0" err="1" smtClean="0">
                <a:solidFill>
                  <a:srgbClr val="00B0F0"/>
                </a:solidFill>
              </a:rPr>
              <a:t>Kuri</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714356"/>
            <a:ext cx="7572428" cy="6309420"/>
          </a:xfrm>
          <a:prstGeom prst="rect">
            <a:avLst/>
          </a:prstGeom>
          <a:noFill/>
        </p:spPr>
        <p:txBody>
          <a:bodyPr wrap="square" rtlCol="0">
            <a:spAutoFit/>
          </a:bodyPr>
          <a:lstStyle/>
          <a:p>
            <a:r>
              <a:rPr lang="en-IN" b="1" dirty="0" smtClean="0"/>
              <a:t>Acknowledgements</a:t>
            </a:r>
          </a:p>
          <a:p>
            <a:endParaRPr lang="en-IN" dirty="0" smtClean="0"/>
          </a:p>
          <a:p>
            <a:pPr algn="just"/>
            <a:r>
              <a:rPr lang="en-IN" sz="1600" dirty="0" smtClean="0"/>
              <a:t>The following persons have been immensely helpful for permission to participate in the programme, preparation of this presentation and beyond.</a:t>
            </a:r>
          </a:p>
          <a:p>
            <a:pPr algn="just"/>
            <a:endParaRPr lang="en-IN" sz="1600" dirty="0" smtClean="0"/>
          </a:p>
          <a:p>
            <a:pPr algn="just"/>
            <a:r>
              <a:rPr lang="en-IN" sz="1600" dirty="0" smtClean="0">
                <a:solidFill>
                  <a:srgbClr val="00B0F0"/>
                </a:solidFill>
              </a:rPr>
              <a:t>Dr. </a:t>
            </a:r>
            <a:r>
              <a:rPr lang="en-IN" sz="1600" dirty="0" err="1" smtClean="0">
                <a:solidFill>
                  <a:srgbClr val="00B0F0"/>
                </a:solidFill>
              </a:rPr>
              <a:t>Manidipa</a:t>
            </a:r>
            <a:r>
              <a:rPr lang="en-IN" sz="1600" dirty="0" smtClean="0">
                <a:solidFill>
                  <a:srgbClr val="00B0F0"/>
                </a:solidFill>
              </a:rPr>
              <a:t> </a:t>
            </a:r>
            <a:r>
              <a:rPr lang="en-IN" sz="1600" dirty="0" err="1" smtClean="0">
                <a:solidFill>
                  <a:srgbClr val="00B0F0"/>
                </a:solidFill>
              </a:rPr>
              <a:t>Debbarma</a:t>
            </a:r>
            <a:r>
              <a:rPr lang="en-IN" sz="1600" dirty="0" smtClean="0"/>
              <a:t>, Principal, Women’s College </a:t>
            </a:r>
          </a:p>
          <a:p>
            <a:pPr algn="just"/>
            <a:r>
              <a:rPr lang="en-IN" sz="1600" dirty="0" smtClean="0">
                <a:solidFill>
                  <a:srgbClr val="00B0F0"/>
                </a:solidFill>
              </a:rPr>
              <a:t>Mr. </a:t>
            </a:r>
            <a:r>
              <a:rPr lang="en-IN" sz="1600" dirty="0" err="1" smtClean="0">
                <a:solidFill>
                  <a:srgbClr val="00B0F0"/>
                </a:solidFill>
              </a:rPr>
              <a:t>Probal</a:t>
            </a:r>
            <a:r>
              <a:rPr lang="en-IN" sz="1600" dirty="0" smtClean="0">
                <a:solidFill>
                  <a:srgbClr val="00B0F0"/>
                </a:solidFill>
              </a:rPr>
              <a:t> </a:t>
            </a:r>
            <a:r>
              <a:rPr lang="en-IN" sz="1600" dirty="0" err="1" smtClean="0">
                <a:solidFill>
                  <a:srgbClr val="00B0F0"/>
                </a:solidFill>
              </a:rPr>
              <a:t>Chowdhury</a:t>
            </a:r>
            <a:r>
              <a:rPr lang="en-IN" sz="1600" dirty="0" smtClean="0"/>
              <a:t>, Dept. of Botany, Women’s College</a:t>
            </a:r>
          </a:p>
          <a:p>
            <a:pPr algn="just"/>
            <a:r>
              <a:rPr lang="en-IN" sz="1600" dirty="0" smtClean="0">
                <a:solidFill>
                  <a:srgbClr val="00B0F0"/>
                </a:solidFill>
              </a:rPr>
              <a:t>Dr. </a:t>
            </a:r>
            <a:r>
              <a:rPr lang="en-IN" sz="1600" dirty="0" err="1" smtClean="0">
                <a:solidFill>
                  <a:srgbClr val="00B0F0"/>
                </a:solidFill>
              </a:rPr>
              <a:t>Doyal</a:t>
            </a:r>
            <a:r>
              <a:rPr lang="en-IN" sz="1600" dirty="0" smtClean="0">
                <a:solidFill>
                  <a:srgbClr val="00B0F0"/>
                </a:solidFill>
              </a:rPr>
              <a:t> </a:t>
            </a:r>
            <a:r>
              <a:rPr lang="en-IN" sz="1600" dirty="0" err="1" smtClean="0">
                <a:solidFill>
                  <a:srgbClr val="00B0F0"/>
                </a:solidFill>
              </a:rPr>
              <a:t>Debnath</a:t>
            </a:r>
            <a:r>
              <a:rPr lang="en-IN" sz="1600" dirty="0" smtClean="0"/>
              <a:t>, Dept. of Mathematics, Women’s College</a:t>
            </a:r>
          </a:p>
          <a:p>
            <a:pPr algn="just"/>
            <a:r>
              <a:rPr lang="en-IN" sz="1600" dirty="0" smtClean="0">
                <a:solidFill>
                  <a:srgbClr val="00B0F0"/>
                </a:solidFill>
              </a:rPr>
              <a:t>Dr. </a:t>
            </a:r>
            <a:r>
              <a:rPr lang="en-IN" sz="1600" dirty="0" err="1" smtClean="0">
                <a:solidFill>
                  <a:srgbClr val="00B0F0"/>
                </a:solidFill>
              </a:rPr>
              <a:t>Dipak</a:t>
            </a:r>
            <a:r>
              <a:rPr lang="en-IN" sz="1600" dirty="0" smtClean="0">
                <a:solidFill>
                  <a:srgbClr val="00B0F0"/>
                </a:solidFill>
              </a:rPr>
              <a:t> </a:t>
            </a:r>
            <a:r>
              <a:rPr lang="en-IN" sz="1600" dirty="0" err="1" smtClean="0">
                <a:solidFill>
                  <a:srgbClr val="00B0F0"/>
                </a:solidFill>
              </a:rPr>
              <a:t>Sinha</a:t>
            </a:r>
            <a:r>
              <a:rPr lang="en-IN" sz="1600" dirty="0" smtClean="0"/>
              <a:t>, CAT, </a:t>
            </a:r>
            <a:r>
              <a:rPr lang="en-IN" sz="1600" dirty="0" err="1" smtClean="0"/>
              <a:t>Lembucherra</a:t>
            </a:r>
            <a:endParaRPr lang="en-IN" sz="1600" dirty="0" smtClean="0"/>
          </a:p>
          <a:p>
            <a:pPr algn="just"/>
            <a:endParaRPr lang="en-IN" sz="1600" dirty="0" smtClean="0"/>
          </a:p>
          <a:p>
            <a:pPr algn="just"/>
            <a:r>
              <a:rPr lang="en-IN" sz="1600" dirty="0" smtClean="0">
                <a:solidFill>
                  <a:srgbClr val="00B0F0"/>
                </a:solidFill>
              </a:rPr>
              <a:t>Mr. P.S. </a:t>
            </a:r>
            <a:r>
              <a:rPr lang="en-IN" sz="1600" dirty="0" err="1" smtClean="0">
                <a:solidFill>
                  <a:srgbClr val="00B0F0"/>
                </a:solidFill>
              </a:rPr>
              <a:t>Chakraborti</a:t>
            </a:r>
            <a:r>
              <a:rPr lang="en-IN" sz="1600" dirty="0" smtClean="0">
                <a:solidFill>
                  <a:srgbClr val="00B0F0"/>
                </a:solidFill>
              </a:rPr>
              <a:t>, Mr </a:t>
            </a:r>
            <a:r>
              <a:rPr lang="en-IN" sz="1600" dirty="0" err="1" smtClean="0">
                <a:solidFill>
                  <a:srgbClr val="00B0F0"/>
                </a:solidFill>
              </a:rPr>
              <a:t>Shaon</a:t>
            </a:r>
            <a:r>
              <a:rPr lang="en-IN" sz="1600" dirty="0" smtClean="0">
                <a:solidFill>
                  <a:srgbClr val="00B0F0"/>
                </a:solidFill>
              </a:rPr>
              <a:t> </a:t>
            </a:r>
            <a:r>
              <a:rPr lang="en-IN" sz="1600" dirty="0" err="1" smtClean="0">
                <a:solidFill>
                  <a:srgbClr val="00B0F0"/>
                </a:solidFill>
              </a:rPr>
              <a:t>Kuri</a:t>
            </a:r>
            <a:r>
              <a:rPr lang="en-IN" sz="1600" dirty="0" smtClean="0">
                <a:solidFill>
                  <a:srgbClr val="00B0F0"/>
                </a:solidFill>
              </a:rPr>
              <a:t>, Mr. </a:t>
            </a:r>
            <a:r>
              <a:rPr lang="en-IN" sz="1600" dirty="0" err="1" smtClean="0">
                <a:solidFill>
                  <a:srgbClr val="00B0F0"/>
                </a:solidFill>
              </a:rPr>
              <a:t>Aniket</a:t>
            </a:r>
            <a:r>
              <a:rPr lang="en-IN" sz="1600" dirty="0" smtClean="0">
                <a:solidFill>
                  <a:srgbClr val="00B0F0"/>
                </a:solidFill>
              </a:rPr>
              <a:t> Roy, Mr </a:t>
            </a:r>
            <a:r>
              <a:rPr lang="en-IN" sz="1600" dirty="0" err="1" smtClean="0">
                <a:solidFill>
                  <a:srgbClr val="00B0F0"/>
                </a:solidFill>
              </a:rPr>
              <a:t>Diptanu</a:t>
            </a:r>
            <a:r>
              <a:rPr lang="en-IN" sz="1600" dirty="0" smtClean="0">
                <a:solidFill>
                  <a:srgbClr val="00B0F0"/>
                </a:solidFill>
              </a:rPr>
              <a:t> </a:t>
            </a:r>
            <a:r>
              <a:rPr lang="en-IN" sz="1600" dirty="0" err="1" smtClean="0">
                <a:solidFill>
                  <a:srgbClr val="00B0F0"/>
                </a:solidFill>
              </a:rPr>
              <a:t>Debnath</a:t>
            </a:r>
            <a:r>
              <a:rPr lang="en-IN" sz="1600" dirty="0" smtClean="0">
                <a:solidFill>
                  <a:srgbClr val="00B0F0"/>
                </a:solidFill>
              </a:rPr>
              <a:t>, Mr, </a:t>
            </a:r>
            <a:r>
              <a:rPr lang="en-IN" sz="1600" dirty="0" err="1" smtClean="0">
                <a:solidFill>
                  <a:srgbClr val="00B0F0"/>
                </a:solidFill>
              </a:rPr>
              <a:t>Dipankar</a:t>
            </a:r>
            <a:r>
              <a:rPr lang="en-IN" sz="1600" dirty="0" smtClean="0">
                <a:solidFill>
                  <a:srgbClr val="00B0F0"/>
                </a:solidFill>
              </a:rPr>
              <a:t> Deb, Mr. </a:t>
            </a:r>
            <a:r>
              <a:rPr lang="en-IN" sz="1600" dirty="0" err="1" smtClean="0">
                <a:solidFill>
                  <a:srgbClr val="00B0F0"/>
                </a:solidFill>
              </a:rPr>
              <a:t>Priyabrata</a:t>
            </a:r>
            <a:r>
              <a:rPr lang="en-IN" sz="1600" dirty="0" smtClean="0">
                <a:solidFill>
                  <a:srgbClr val="00B0F0"/>
                </a:solidFill>
              </a:rPr>
              <a:t> </a:t>
            </a:r>
            <a:r>
              <a:rPr lang="en-IN" sz="1600" dirty="0" err="1" smtClean="0">
                <a:solidFill>
                  <a:srgbClr val="00B0F0"/>
                </a:solidFill>
              </a:rPr>
              <a:t>Debnath</a:t>
            </a:r>
            <a:r>
              <a:rPr lang="en-IN" sz="1600" dirty="0" smtClean="0">
                <a:solidFill>
                  <a:srgbClr val="00B0F0"/>
                </a:solidFill>
              </a:rPr>
              <a:t>, Mr. </a:t>
            </a:r>
            <a:r>
              <a:rPr lang="en-IN" sz="1600" dirty="0" err="1" smtClean="0">
                <a:solidFill>
                  <a:srgbClr val="00B0F0"/>
                </a:solidFill>
              </a:rPr>
              <a:t>Pinak</a:t>
            </a:r>
            <a:r>
              <a:rPr lang="en-IN" sz="1600" dirty="0" smtClean="0">
                <a:solidFill>
                  <a:srgbClr val="00B0F0"/>
                </a:solidFill>
              </a:rPr>
              <a:t> Paul </a:t>
            </a:r>
            <a:r>
              <a:rPr lang="en-IN" sz="1600" dirty="0" smtClean="0"/>
              <a:t>for allowing to use their photographs and checklists generously</a:t>
            </a:r>
          </a:p>
          <a:p>
            <a:pPr algn="just"/>
            <a:endParaRPr lang="en-IN" sz="1600" dirty="0" smtClean="0"/>
          </a:p>
          <a:p>
            <a:pPr algn="just"/>
            <a:r>
              <a:rPr lang="en-IN" sz="1600" dirty="0" smtClean="0">
                <a:solidFill>
                  <a:srgbClr val="00B0F0"/>
                </a:solidFill>
              </a:rPr>
              <a:t>Mr. </a:t>
            </a:r>
            <a:r>
              <a:rPr lang="en-IN" sz="1600" dirty="0" err="1" smtClean="0">
                <a:solidFill>
                  <a:srgbClr val="00B0F0"/>
                </a:solidFill>
              </a:rPr>
              <a:t>Aniket</a:t>
            </a:r>
            <a:r>
              <a:rPr lang="en-IN" sz="1600" dirty="0" smtClean="0">
                <a:solidFill>
                  <a:srgbClr val="00B0F0"/>
                </a:solidFill>
              </a:rPr>
              <a:t> Roy, Mr. </a:t>
            </a:r>
            <a:r>
              <a:rPr lang="en-IN" sz="1600" dirty="0" err="1" smtClean="0">
                <a:solidFill>
                  <a:srgbClr val="00B0F0"/>
                </a:solidFill>
              </a:rPr>
              <a:t>Diptanu</a:t>
            </a:r>
            <a:r>
              <a:rPr lang="en-IN" sz="1600" dirty="0" smtClean="0">
                <a:solidFill>
                  <a:srgbClr val="00B0F0"/>
                </a:solidFill>
              </a:rPr>
              <a:t> </a:t>
            </a:r>
            <a:r>
              <a:rPr lang="en-IN" sz="1600" dirty="0" err="1" smtClean="0">
                <a:solidFill>
                  <a:srgbClr val="00B0F0"/>
                </a:solidFill>
              </a:rPr>
              <a:t>Debnath</a:t>
            </a:r>
            <a:r>
              <a:rPr lang="en-IN" sz="1600" dirty="0" smtClean="0">
                <a:solidFill>
                  <a:srgbClr val="00B0F0"/>
                </a:solidFill>
              </a:rPr>
              <a:t>, Mr. </a:t>
            </a:r>
            <a:r>
              <a:rPr lang="en-IN" sz="1600" dirty="0" err="1" smtClean="0">
                <a:solidFill>
                  <a:srgbClr val="00B0F0"/>
                </a:solidFill>
              </a:rPr>
              <a:t>Priyabrata</a:t>
            </a:r>
            <a:r>
              <a:rPr lang="en-IN" sz="1600" dirty="0" smtClean="0">
                <a:solidFill>
                  <a:srgbClr val="00B0F0"/>
                </a:solidFill>
              </a:rPr>
              <a:t> </a:t>
            </a:r>
            <a:r>
              <a:rPr lang="en-IN" sz="1600" dirty="0" err="1" smtClean="0">
                <a:solidFill>
                  <a:srgbClr val="00B0F0"/>
                </a:solidFill>
              </a:rPr>
              <a:t>Debnath</a:t>
            </a:r>
            <a:r>
              <a:rPr lang="en-IN" sz="1600" dirty="0" smtClean="0">
                <a:solidFill>
                  <a:srgbClr val="00B0F0"/>
                </a:solidFill>
              </a:rPr>
              <a:t>, Mr. </a:t>
            </a:r>
            <a:r>
              <a:rPr lang="en-IN" sz="1600" dirty="0" err="1" smtClean="0">
                <a:solidFill>
                  <a:srgbClr val="00B0F0"/>
                </a:solidFill>
              </a:rPr>
              <a:t>Pinak</a:t>
            </a:r>
            <a:r>
              <a:rPr lang="en-IN" sz="1600" dirty="0" smtClean="0">
                <a:solidFill>
                  <a:srgbClr val="00B0F0"/>
                </a:solidFill>
              </a:rPr>
              <a:t> Paul, Mr. </a:t>
            </a:r>
            <a:r>
              <a:rPr lang="en-IN" sz="1600" dirty="0" err="1" smtClean="0">
                <a:solidFill>
                  <a:srgbClr val="00B0F0"/>
                </a:solidFill>
              </a:rPr>
              <a:t>Sajib</a:t>
            </a:r>
            <a:r>
              <a:rPr lang="en-IN" sz="1600" dirty="0" smtClean="0">
                <a:solidFill>
                  <a:srgbClr val="00B0F0"/>
                </a:solidFill>
              </a:rPr>
              <a:t> Das, Mr. </a:t>
            </a:r>
            <a:r>
              <a:rPr lang="en-IN" sz="1600" dirty="0" err="1" smtClean="0">
                <a:solidFill>
                  <a:srgbClr val="00B0F0"/>
                </a:solidFill>
              </a:rPr>
              <a:t>Sanjib</a:t>
            </a:r>
            <a:r>
              <a:rPr lang="en-IN" sz="1600" dirty="0" smtClean="0">
                <a:solidFill>
                  <a:srgbClr val="00B0F0"/>
                </a:solidFill>
              </a:rPr>
              <a:t> Das, Mr </a:t>
            </a:r>
            <a:r>
              <a:rPr lang="en-IN" sz="1600" dirty="0" err="1" smtClean="0">
                <a:solidFill>
                  <a:srgbClr val="00B0F0"/>
                </a:solidFill>
              </a:rPr>
              <a:t>Chayan</a:t>
            </a:r>
            <a:r>
              <a:rPr lang="en-IN" sz="1600" dirty="0" smtClean="0">
                <a:solidFill>
                  <a:srgbClr val="00B0F0"/>
                </a:solidFill>
              </a:rPr>
              <a:t> </a:t>
            </a:r>
            <a:r>
              <a:rPr lang="en-IN" sz="1600" dirty="0" err="1" smtClean="0">
                <a:solidFill>
                  <a:srgbClr val="00B0F0"/>
                </a:solidFill>
              </a:rPr>
              <a:t>Debnath</a:t>
            </a:r>
            <a:r>
              <a:rPr lang="en-IN" sz="1600" dirty="0" smtClean="0">
                <a:solidFill>
                  <a:srgbClr val="00B0F0"/>
                </a:solidFill>
              </a:rPr>
              <a:t>, Mr. </a:t>
            </a:r>
            <a:r>
              <a:rPr lang="en-IN" sz="1600" dirty="0" err="1" smtClean="0">
                <a:solidFill>
                  <a:srgbClr val="00B0F0"/>
                </a:solidFill>
              </a:rPr>
              <a:t>Nihar</a:t>
            </a:r>
            <a:r>
              <a:rPr lang="en-IN" sz="1600" dirty="0" smtClean="0">
                <a:solidFill>
                  <a:srgbClr val="00B0F0"/>
                </a:solidFill>
              </a:rPr>
              <a:t> Ch. Deb</a:t>
            </a:r>
            <a:r>
              <a:rPr lang="en-IN" sz="1600" dirty="0" smtClean="0"/>
              <a:t> for agreeing to be present at different sites during the counts.</a:t>
            </a:r>
          </a:p>
          <a:p>
            <a:pPr algn="just"/>
            <a:endParaRPr lang="en-IN" sz="1600" dirty="0" smtClean="0"/>
          </a:p>
          <a:p>
            <a:pPr algn="just"/>
            <a:r>
              <a:rPr lang="en-IN" sz="1600" dirty="0" smtClean="0">
                <a:solidFill>
                  <a:srgbClr val="00B0F0"/>
                </a:solidFill>
              </a:rPr>
              <a:t>Tripura Biodiversity Board  </a:t>
            </a:r>
            <a:r>
              <a:rPr lang="en-IN" sz="1600" dirty="0" smtClean="0"/>
              <a:t>for placing their faith in me and the presentation has been tailored from the guidelines of </a:t>
            </a:r>
            <a:r>
              <a:rPr lang="en-IN" sz="1600" dirty="0" err="1" smtClean="0">
                <a:solidFill>
                  <a:srgbClr val="00B0F0"/>
                </a:solidFill>
              </a:rPr>
              <a:t>Birdcountindia</a:t>
            </a:r>
            <a:r>
              <a:rPr lang="en-IN" sz="1600" dirty="0" smtClean="0"/>
              <a:t>.</a:t>
            </a:r>
          </a:p>
          <a:p>
            <a:pPr algn="just"/>
            <a:endParaRPr lang="en-IN" sz="1600" dirty="0" smtClean="0"/>
          </a:p>
          <a:p>
            <a:pPr algn="just"/>
            <a:r>
              <a:rPr lang="en-IN" sz="1600" dirty="0" smtClean="0"/>
              <a:t>I express my heartfelt thanks to all here and beyond for supporting me in this endeavour and express sincere apologies for missing out any names that deserved a mention.</a:t>
            </a:r>
          </a:p>
          <a:p>
            <a:pPr algn="just"/>
            <a:endParaRPr lang="en-IN" sz="1600" dirty="0" smtClean="0"/>
          </a:p>
          <a:p>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3108" y="2643182"/>
            <a:ext cx="4714908" cy="1015663"/>
          </a:xfrm>
          <a:prstGeom prst="rect">
            <a:avLst/>
          </a:prstGeom>
          <a:noFill/>
        </p:spPr>
        <p:txBody>
          <a:bodyPr wrap="square" rtlCol="0">
            <a:spAutoFit/>
          </a:bodyPr>
          <a:lstStyle/>
          <a:p>
            <a:pPr algn="ctr"/>
            <a:r>
              <a:rPr lang="en-IN" sz="6000" dirty="0" smtClean="0">
                <a:solidFill>
                  <a:srgbClr val="C00000"/>
                </a:solidFill>
              </a:rPr>
              <a:t>Thank You</a:t>
            </a:r>
            <a:endParaRPr lang="en-US" sz="60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14356"/>
            <a:ext cx="8001056" cy="2600712"/>
          </a:xfrm>
          <a:prstGeom prst="rect">
            <a:avLst/>
          </a:prstGeom>
          <a:noFill/>
        </p:spPr>
        <p:txBody>
          <a:bodyPr wrap="square" rtlCol="0">
            <a:spAutoFit/>
          </a:bodyPr>
          <a:lstStyle/>
          <a:p>
            <a:r>
              <a:rPr lang="en-US" sz="1900" b="1" dirty="0" smtClean="0"/>
              <a:t>BENEFITS OF CONSIDERING ENTIRE FAMILIES AGAINST INDIVIDUAL SPECIES</a:t>
            </a:r>
          </a:p>
          <a:p>
            <a:endParaRPr lang="en-US" dirty="0"/>
          </a:p>
          <a:p>
            <a:pPr algn="just"/>
            <a:r>
              <a:rPr lang="en-US" dirty="0" smtClean="0"/>
              <a:t>Only a few wetland birds are excluded by considering entire families in this way. Conversely, the inclusion of whole families results in the </a:t>
            </a:r>
            <a:r>
              <a:rPr lang="en-US" dirty="0" err="1" smtClean="0"/>
              <a:t>waterbird</a:t>
            </a:r>
            <a:r>
              <a:rPr lang="en-US" dirty="0" smtClean="0"/>
              <a:t> list containing a few non-wetland species such as some coursers and thick-knees. These rather minor anomalies are thought to be outweighed by the convenience of a whole-family approach to the definition of the term ‘</a:t>
            </a:r>
            <a:r>
              <a:rPr lang="en-US" dirty="0" err="1" smtClean="0"/>
              <a:t>waterbird</a:t>
            </a:r>
            <a:r>
              <a:rPr lang="en-US" dirty="0" smtClean="0"/>
              <a:t>’ and, in particular, considering the complications that would arise from applying the definition rigidly to every species. </a:t>
            </a:r>
            <a:endParaRPr lang="en-US" dirty="0"/>
          </a:p>
        </p:txBody>
      </p:sp>
      <p:sp>
        <p:nvSpPr>
          <p:cNvPr id="4" name="TextBox 3"/>
          <p:cNvSpPr txBox="1"/>
          <p:nvPr/>
        </p:nvSpPr>
        <p:spPr>
          <a:xfrm>
            <a:off x="714348" y="3714752"/>
            <a:ext cx="7858180" cy="2031325"/>
          </a:xfrm>
          <a:prstGeom prst="rect">
            <a:avLst/>
          </a:prstGeom>
          <a:noFill/>
        </p:spPr>
        <p:txBody>
          <a:bodyPr wrap="square" rtlCol="0">
            <a:spAutoFit/>
          </a:bodyPr>
          <a:lstStyle/>
          <a:p>
            <a:pPr algn="just"/>
            <a:r>
              <a:rPr lang="en-US" dirty="0" smtClean="0"/>
              <a:t>The </a:t>
            </a:r>
            <a:r>
              <a:rPr lang="en-US" dirty="0" err="1" smtClean="0"/>
              <a:t>Ramsar</a:t>
            </a:r>
            <a:r>
              <a:rPr lang="en-US" dirty="0" smtClean="0"/>
              <a:t> Convention on Wetlands has widened its approach to include more families traditionally regarded as seabirds, as well as certain raptors and passerines. In 2008, the African-Eurasian Migratory </a:t>
            </a:r>
            <a:r>
              <a:rPr lang="en-US" dirty="0" err="1" smtClean="0"/>
              <a:t>Waterbird</a:t>
            </a:r>
            <a:r>
              <a:rPr lang="en-US" dirty="0" smtClean="0"/>
              <a:t> Agreement and later the East Asian – Australasian Flyway Partnership have also included some migratory seabirds. Hence, it is possible that a small number of additions will be made in the coming years to the families and species included in </a:t>
            </a:r>
            <a:r>
              <a:rPr lang="en-US" dirty="0" err="1" smtClean="0"/>
              <a:t>waterbird</a:t>
            </a:r>
            <a:r>
              <a:rPr lang="en-US" dirty="0" smtClean="0"/>
              <a:t> counting </a:t>
            </a:r>
            <a:r>
              <a:rPr lang="en-US" dirty="0" err="1" smtClean="0"/>
              <a:t>programmes</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14356"/>
            <a:ext cx="8072494" cy="400110"/>
          </a:xfrm>
          <a:prstGeom prst="rect">
            <a:avLst/>
          </a:prstGeom>
          <a:noFill/>
        </p:spPr>
        <p:txBody>
          <a:bodyPr wrap="square" rtlCol="0">
            <a:spAutoFit/>
          </a:bodyPr>
          <a:lstStyle/>
          <a:p>
            <a:r>
              <a:rPr lang="en-IN" sz="2000" b="1" dirty="0" smtClean="0"/>
              <a:t>    WHY COUNT WATERBIRDS?</a:t>
            </a:r>
            <a:endParaRPr lang="en-US" sz="2000" b="1" dirty="0"/>
          </a:p>
        </p:txBody>
      </p:sp>
      <p:sp>
        <p:nvSpPr>
          <p:cNvPr id="3" name="TextBox 2"/>
          <p:cNvSpPr txBox="1"/>
          <p:nvPr/>
        </p:nvSpPr>
        <p:spPr>
          <a:xfrm>
            <a:off x="714348" y="1428736"/>
            <a:ext cx="8143932" cy="1477328"/>
          </a:xfrm>
          <a:prstGeom prst="rect">
            <a:avLst/>
          </a:prstGeom>
          <a:noFill/>
        </p:spPr>
        <p:txBody>
          <a:bodyPr wrap="square" rtlCol="0">
            <a:spAutoFit/>
          </a:bodyPr>
          <a:lstStyle/>
          <a:p>
            <a:pPr algn="just"/>
            <a:r>
              <a:rPr lang="en-US" dirty="0" smtClean="0"/>
              <a:t>Long-term monitoring of </a:t>
            </a:r>
            <a:r>
              <a:rPr lang="en-US" dirty="0" err="1" smtClean="0"/>
              <a:t>waterbirds</a:t>
            </a:r>
            <a:r>
              <a:rPr lang="en-US" dirty="0" smtClean="0"/>
              <a:t> by continental-scale censuses provide crucial information which underpins the conservation of </a:t>
            </a:r>
            <a:r>
              <a:rPr lang="en-US" dirty="0" err="1" smtClean="0"/>
              <a:t>waterbirds</a:t>
            </a:r>
            <a:r>
              <a:rPr lang="en-US" dirty="0" smtClean="0"/>
              <a:t> and their wetland habitats. The rationale behind </a:t>
            </a:r>
            <a:r>
              <a:rPr lang="en-US" dirty="0" err="1" smtClean="0"/>
              <a:t>waterbird</a:t>
            </a:r>
            <a:r>
              <a:rPr lang="en-US" dirty="0" smtClean="0"/>
              <a:t> monitoring was </a:t>
            </a:r>
            <a:r>
              <a:rPr lang="en-US" dirty="0" err="1" smtClean="0"/>
              <a:t>summarised</a:t>
            </a:r>
            <a:r>
              <a:rPr lang="en-US" dirty="0" smtClean="0"/>
              <a:t> eloquently by Matthews (1967) at the time when international coordination of </a:t>
            </a:r>
            <a:r>
              <a:rPr lang="en-US" dirty="0" err="1" smtClean="0"/>
              <a:t>waterbird</a:t>
            </a:r>
            <a:r>
              <a:rPr lang="en-US" dirty="0" smtClean="0"/>
              <a:t> counting was beginning</a:t>
            </a:r>
            <a:endParaRPr lang="en-US" dirty="0"/>
          </a:p>
        </p:txBody>
      </p:sp>
      <p:sp>
        <p:nvSpPr>
          <p:cNvPr id="4" name="TextBox 3"/>
          <p:cNvSpPr txBox="1"/>
          <p:nvPr/>
        </p:nvSpPr>
        <p:spPr>
          <a:xfrm>
            <a:off x="785786" y="3143248"/>
            <a:ext cx="8001056" cy="2308324"/>
          </a:xfrm>
          <a:prstGeom prst="rect">
            <a:avLst/>
          </a:prstGeom>
          <a:noFill/>
        </p:spPr>
        <p:txBody>
          <a:bodyPr wrap="square" rtlCol="0">
            <a:spAutoFit/>
          </a:bodyPr>
          <a:lstStyle/>
          <a:p>
            <a:pPr algn="just"/>
            <a:r>
              <a:rPr lang="en-US" dirty="0" err="1" smtClean="0"/>
              <a:t>Waterbirds</a:t>
            </a:r>
            <a:r>
              <a:rPr lang="en-US" dirty="0" smtClean="0"/>
              <a:t> are well-known indicators of the quality of certain types of wetlands. A powerful tool which makes use of this characteristic is the so-called 1% criterion, whereby any site which regularly holds 1% or more of a </a:t>
            </a:r>
            <a:r>
              <a:rPr lang="en-US" dirty="0" err="1" smtClean="0"/>
              <a:t>waterbird</a:t>
            </a:r>
            <a:r>
              <a:rPr lang="en-US" dirty="0" smtClean="0"/>
              <a:t> population qualifies as a wetland of international importance under the </a:t>
            </a:r>
            <a:r>
              <a:rPr lang="en-US" dirty="0" err="1" smtClean="0"/>
              <a:t>Ramsar</a:t>
            </a:r>
            <a:r>
              <a:rPr lang="en-US" dirty="0" smtClean="0"/>
              <a:t> Convention on Wetlands. The 1% criterion has been adopted by the European Union to identify Special Protection Areas (SPAs) under the Birds Directive. It is also used by </a:t>
            </a:r>
            <a:r>
              <a:rPr lang="en-US" dirty="0" err="1" smtClean="0"/>
              <a:t>BirdLife</a:t>
            </a:r>
            <a:r>
              <a:rPr lang="en-US" dirty="0" smtClean="0"/>
              <a:t> International in the identification of Important Bird Areas (IBAs) in wetlands throughout the world.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357166"/>
            <a:ext cx="8429684" cy="1785104"/>
          </a:xfrm>
          <a:prstGeom prst="rect">
            <a:avLst/>
          </a:prstGeom>
        </p:spPr>
        <p:txBody>
          <a:bodyPr wrap="square">
            <a:spAutoFit/>
          </a:bodyPr>
          <a:lstStyle/>
          <a:p>
            <a:r>
              <a:rPr lang="en-IN" sz="2000" b="1" dirty="0" smtClean="0"/>
              <a:t>WHY COUNT WATERBIRDS? </a:t>
            </a:r>
            <a:r>
              <a:rPr lang="en-IN" sz="2000" b="1" dirty="0" err="1" smtClean="0"/>
              <a:t>ctd</a:t>
            </a:r>
            <a:r>
              <a:rPr lang="en-IN" sz="2000" b="1" dirty="0" smtClean="0"/>
              <a:t>…</a:t>
            </a:r>
          </a:p>
          <a:p>
            <a:pPr algn="just"/>
            <a:endParaRPr lang="en-IN" dirty="0" smtClean="0"/>
          </a:p>
          <a:p>
            <a:pPr algn="just"/>
            <a:r>
              <a:rPr lang="en-IN" dirty="0" smtClean="0"/>
              <a:t>Studying </a:t>
            </a:r>
            <a:r>
              <a:rPr lang="en-IN" dirty="0" err="1" smtClean="0"/>
              <a:t>waterbirds</a:t>
            </a:r>
            <a:r>
              <a:rPr lang="en-IN" dirty="0" smtClean="0"/>
              <a:t> also give important information regarding global warming and climate change </a:t>
            </a:r>
            <a:r>
              <a:rPr lang="en-IN" dirty="0" err="1" smtClean="0"/>
              <a:t>viz</a:t>
            </a:r>
            <a:r>
              <a:rPr lang="en-IN" dirty="0" smtClean="0"/>
              <a:t> studying of nesting habits of Arctic birds and the change in their nesting patterns because of changes in melting of glaciers give important information about changing temperatures. </a:t>
            </a:r>
            <a:endParaRPr lang="en-US" dirty="0"/>
          </a:p>
        </p:txBody>
      </p:sp>
      <p:sp>
        <p:nvSpPr>
          <p:cNvPr id="4" name="TextBox 3"/>
          <p:cNvSpPr txBox="1"/>
          <p:nvPr/>
        </p:nvSpPr>
        <p:spPr>
          <a:xfrm>
            <a:off x="571472" y="2071678"/>
            <a:ext cx="7858180" cy="1200329"/>
          </a:xfrm>
          <a:prstGeom prst="rect">
            <a:avLst/>
          </a:prstGeom>
          <a:noFill/>
        </p:spPr>
        <p:txBody>
          <a:bodyPr wrap="square" rtlCol="0">
            <a:spAutoFit/>
          </a:bodyPr>
          <a:lstStyle/>
          <a:p>
            <a:endParaRPr lang="en-IN" dirty="0" smtClean="0"/>
          </a:p>
          <a:p>
            <a:endParaRPr lang="en-IN" dirty="0" smtClean="0"/>
          </a:p>
          <a:p>
            <a:r>
              <a:rPr lang="en-IN" dirty="0" smtClean="0"/>
              <a:t>Changes in numbers of birds can also indicate a decline is supporting conditions of the </a:t>
            </a:r>
            <a:r>
              <a:rPr lang="en-IN" dirty="0" err="1" smtClean="0"/>
              <a:t>waterbody</a:t>
            </a:r>
            <a:endParaRPr lang="en-US" dirty="0"/>
          </a:p>
        </p:txBody>
      </p:sp>
      <p:sp>
        <p:nvSpPr>
          <p:cNvPr id="5" name="TextBox 4"/>
          <p:cNvSpPr txBox="1"/>
          <p:nvPr/>
        </p:nvSpPr>
        <p:spPr>
          <a:xfrm>
            <a:off x="571472" y="3357562"/>
            <a:ext cx="8072494" cy="1754326"/>
          </a:xfrm>
          <a:prstGeom prst="rect">
            <a:avLst/>
          </a:prstGeom>
          <a:noFill/>
        </p:spPr>
        <p:txBody>
          <a:bodyPr wrap="square" rtlCol="0">
            <a:spAutoFit/>
          </a:bodyPr>
          <a:lstStyle/>
          <a:p>
            <a:pPr algn="just"/>
            <a:endParaRPr lang="en-IN" dirty="0" smtClean="0"/>
          </a:p>
          <a:p>
            <a:pPr algn="just"/>
            <a:endParaRPr lang="en-IN" dirty="0" smtClean="0"/>
          </a:p>
          <a:p>
            <a:pPr algn="just"/>
            <a:r>
              <a:rPr lang="en-IN" dirty="0" smtClean="0"/>
              <a:t>Sudden change in numbers of </a:t>
            </a:r>
            <a:r>
              <a:rPr lang="en-IN" dirty="0" err="1" smtClean="0"/>
              <a:t>waterbirds</a:t>
            </a:r>
            <a:r>
              <a:rPr lang="en-IN" dirty="0" smtClean="0"/>
              <a:t> indicate human induced changes and a gradual decline indicates long term usage patterns which are not sustainable in general or is in direct conflict with some/many species of birds using the wetland/lake/</a:t>
            </a:r>
            <a:r>
              <a:rPr lang="en-IN" dirty="0" err="1" smtClean="0"/>
              <a:t>waterbody</a:t>
            </a:r>
            <a:r>
              <a:rPr lang="en-IN"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71480"/>
            <a:ext cx="8215370" cy="707886"/>
          </a:xfrm>
          <a:prstGeom prst="rect">
            <a:avLst/>
          </a:prstGeom>
          <a:noFill/>
        </p:spPr>
        <p:txBody>
          <a:bodyPr wrap="square" rtlCol="0">
            <a:spAutoFit/>
          </a:bodyPr>
          <a:lstStyle/>
          <a:p>
            <a:r>
              <a:rPr lang="en-US" dirty="0" smtClean="0"/>
              <a:t>   </a:t>
            </a:r>
            <a:r>
              <a:rPr lang="en-US" sz="2000" b="1" dirty="0" smtClean="0"/>
              <a:t>What is the International </a:t>
            </a:r>
            <a:r>
              <a:rPr lang="en-US" sz="2000" b="1" dirty="0" err="1" smtClean="0"/>
              <a:t>Waterbird</a:t>
            </a:r>
            <a:r>
              <a:rPr lang="en-US" sz="2000" b="1" dirty="0" smtClean="0"/>
              <a:t> Census? What is Asian </a:t>
            </a:r>
            <a:r>
              <a:rPr lang="en-US" sz="2000" b="1" dirty="0" err="1" smtClean="0"/>
              <a:t>Waterbird</a:t>
            </a:r>
            <a:r>
              <a:rPr lang="en-US" sz="2000" b="1" dirty="0" smtClean="0"/>
              <a:t>     Census? </a:t>
            </a:r>
            <a:endParaRPr lang="en-US" sz="2000" b="1" dirty="0"/>
          </a:p>
        </p:txBody>
      </p:sp>
      <p:sp>
        <p:nvSpPr>
          <p:cNvPr id="3" name="TextBox 2"/>
          <p:cNvSpPr txBox="1"/>
          <p:nvPr/>
        </p:nvSpPr>
        <p:spPr>
          <a:xfrm>
            <a:off x="428596" y="1214422"/>
            <a:ext cx="7858180" cy="5078313"/>
          </a:xfrm>
          <a:prstGeom prst="rect">
            <a:avLst/>
          </a:prstGeom>
          <a:noFill/>
        </p:spPr>
        <p:txBody>
          <a:bodyPr wrap="square" rtlCol="0">
            <a:spAutoFit/>
          </a:bodyPr>
          <a:lstStyle/>
          <a:p>
            <a:endParaRPr lang="en-US" dirty="0" smtClean="0"/>
          </a:p>
          <a:p>
            <a:pPr algn="just"/>
            <a:r>
              <a:rPr lang="en-US" dirty="0" smtClean="0"/>
              <a:t>The International </a:t>
            </a:r>
            <a:r>
              <a:rPr lang="en-US" dirty="0" err="1" smtClean="0"/>
              <a:t>Waterbird</a:t>
            </a:r>
            <a:r>
              <a:rPr lang="en-US" dirty="0" smtClean="0"/>
              <a:t> Census (IWC) is a site-based counting scheme for monitoring </a:t>
            </a:r>
            <a:r>
              <a:rPr lang="en-US" dirty="0" err="1" smtClean="0"/>
              <a:t>waterbird</a:t>
            </a:r>
            <a:r>
              <a:rPr lang="en-US" dirty="0" smtClean="0"/>
              <a:t> numbers, </a:t>
            </a:r>
            <a:r>
              <a:rPr lang="en-US" dirty="0" err="1" smtClean="0"/>
              <a:t>organised</a:t>
            </a:r>
            <a:r>
              <a:rPr lang="en-US" dirty="0" smtClean="0"/>
              <a:t> since 1967 by Wetlands International, formerly the International Waterfowl and Wetlands Research Bureau (IWRB). The Census operates at a global level, and the former division into four separate continental-scale surveys was superseded in 2003 by a new strategy for global coordination. Coordination at continental level takes place as follows: </a:t>
            </a:r>
          </a:p>
          <a:p>
            <a:pPr algn="just"/>
            <a:endParaRPr lang="en-US" dirty="0"/>
          </a:p>
          <a:p>
            <a:pPr algn="just"/>
            <a:r>
              <a:rPr lang="en-US" dirty="0" smtClean="0"/>
              <a:t>Global coordination, and the counts in the Western </a:t>
            </a:r>
            <a:r>
              <a:rPr lang="en-US" dirty="0" err="1" smtClean="0"/>
              <a:t>Palearctic</a:t>
            </a:r>
            <a:r>
              <a:rPr lang="en-US" dirty="0" smtClean="0"/>
              <a:t> and southwest Asia are </a:t>
            </a:r>
            <a:r>
              <a:rPr lang="en-US" dirty="0" err="1" smtClean="0"/>
              <a:t>organised</a:t>
            </a:r>
            <a:r>
              <a:rPr lang="en-US" dirty="0" smtClean="0"/>
              <a:t> from Wetlands International Global Office in Ede, The Netherlands</a:t>
            </a:r>
          </a:p>
          <a:p>
            <a:pPr algn="just"/>
            <a:endParaRPr lang="en-US" dirty="0"/>
          </a:p>
          <a:p>
            <a:pPr algn="just"/>
            <a:r>
              <a:rPr lang="en-US" dirty="0" smtClean="0"/>
              <a:t> The African </a:t>
            </a:r>
            <a:r>
              <a:rPr lang="en-US" dirty="0" err="1" smtClean="0"/>
              <a:t>Waterbird</a:t>
            </a:r>
            <a:r>
              <a:rPr lang="en-US" dirty="0" smtClean="0"/>
              <a:t> Census is coordinated from an office in Dakar, Senegal </a:t>
            </a:r>
          </a:p>
          <a:p>
            <a:pPr algn="just"/>
            <a:endParaRPr lang="en-US" dirty="0"/>
          </a:p>
          <a:p>
            <a:pPr algn="just"/>
            <a:r>
              <a:rPr lang="en-US" dirty="0" smtClean="0">
                <a:solidFill>
                  <a:srgbClr val="FF0000"/>
                </a:solidFill>
              </a:rPr>
              <a:t>The Asian </a:t>
            </a:r>
            <a:r>
              <a:rPr lang="en-US" dirty="0" err="1" smtClean="0">
                <a:solidFill>
                  <a:srgbClr val="FF0000"/>
                </a:solidFill>
              </a:rPr>
              <a:t>Waterbird</a:t>
            </a:r>
            <a:r>
              <a:rPr lang="en-US" dirty="0" smtClean="0">
                <a:solidFill>
                  <a:srgbClr val="FF0000"/>
                </a:solidFill>
              </a:rPr>
              <a:t> Census, which includes Oceania, is coordinated from an office in Delhi, India (Hence it is a part of IWC)</a:t>
            </a:r>
          </a:p>
          <a:p>
            <a:pPr algn="just"/>
            <a:endParaRPr lang="en-US" dirty="0"/>
          </a:p>
          <a:p>
            <a:pPr algn="just"/>
            <a:r>
              <a:rPr lang="en-US" dirty="0" smtClean="0"/>
              <a:t> In the Americas, the </a:t>
            </a:r>
            <a:r>
              <a:rPr lang="en-US" dirty="0" err="1" smtClean="0"/>
              <a:t>Neotropical</a:t>
            </a:r>
            <a:r>
              <a:rPr lang="en-US" dirty="0" smtClean="0"/>
              <a:t> </a:t>
            </a:r>
            <a:r>
              <a:rPr lang="en-US" dirty="0" err="1" smtClean="0"/>
              <a:t>Waterbird</a:t>
            </a:r>
            <a:r>
              <a:rPr lang="en-US" dirty="0" smtClean="0"/>
              <a:t> Census is coordinated from the Americas office of Wetlands International in Buenos Aires, Argentina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785794"/>
            <a:ext cx="7858180" cy="400110"/>
          </a:xfrm>
          <a:prstGeom prst="rect">
            <a:avLst/>
          </a:prstGeom>
          <a:noFill/>
        </p:spPr>
        <p:txBody>
          <a:bodyPr wrap="square" rtlCol="0">
            <a:spAutoFit/>
          </a:bodyPr>
          <a:lstStyle/>
          <a:p>
            <a:r>
              <a:rPr lang="en-US" sz="2000" b="1" dirty="0" smtClean="0"/>
              <a:t>The aims of the census : </a:t>
            </a:r>
            <a:endParaRPr lang="en-US" sz="2000" b="1" dirty="0"/>
          </a:p>
        </p:txBody>
      </p:sp>
      <p:sp>
        <p:nvSpPr>
          <p:cNvPr id="3" name="TextBox 2"/>
          <p:cNvSpPr txBox="1"/>
          <p:nvPr/>
        </p:nvSpPr>
        <p:spPr>
          <a:xfrm>
            <a:off x="642910" y="1500174"/>
            <a:ext cx="7715304" cy="2585323"/>
          </a:xfrm>
          <a:prstGeom prst="rect">
            <a:avLst/>
          </a:prstGeom>
          <a:noFill/>
        </p:spPr>
        <p:txBody>
          <a:bodyPr wrap="square" rtlCol="0">
            <a:spAutoFit/>
          </a:bodyPr>
          <a:lstStyle/>
          <a:p>
            <a:pPr algn="just">
              <a:buFont typeface="Wingdings" pitchFamily="2" charset="2"/>
              <a:buChar char="Ø"/>
            </a:pPr>
            <a:r>
              <a:rPr lang="en-US" dirty="0" smtClean="0"/>
              <a:t>To monitor the numerical size of </a:t>
            </a:r>
            <a:r>
              <a:rPr lang="en-US" dirty="0" err="1" smtClean="0"/>
              <a:t>waterbird</a:t>
            </a:r>
            <a:r>
              <a:rPr lang="en-US" dirty="0" smtClean="0"/>
              <a:t> populations;</a:t>
            </a:r>
          </a:p>
          <a:p>
            <a:pPr algn="just">
              <a:buFont typeface="Wingdings" pitchFamily="2" charset="2"/>
              <a:buChar char="Ø"/>
            </a:pPr>
            <a:endParaRPr lang="en-US" dirty="0"/>
          </a:p>
          <a:p>
            <a:pPr algn="just">
              <a:buFont typeface="Wingdings" pitchFamily="2" charset="2"/>
              <a:buChar char="Ø"/>
            </a:pPr>
            <a:r>
              <a:rPr lang="en-US" dirty="0" smtClean="0"/>
              <a:t> To describe changes in numbers and distribution of these populations;</a:t>
            </a:r>
          </a:p>
          <a:p>
            <a:pPr algn="just">
              <a:buFont typeface="Wingdings" pitchFamily="2" charset="2"/>
              <a:buChar char="Ø"/>
            </a:pPr>
            <a:endParaRPr lang="en-US" dirty="0"/>
          </a:p>
          <a:p>
            <a:pPr algn="just">
              <a:buFont typeface="Wingdings" pitchFamily="2" charset="2"/>
              <a:buChar char="Ø"/>
            </a:pPr>
            <a:r>
              <a:rPr lang="en-US" dirty="0" smtClean="0"/>
              <a:t>To identify wetlands of international importance for </a:t>
            </a:r>
            <a:r>
              <a:rPr lang="en-US" dirty="0" err="1" smtClean="0"/>
              <a:t>waterbirds</a:t>
            </a:r>
            <a:r>
              <a:rPr lang="en-US" dirty="0" smtClean="0"/>
              <a:t> at all seasons; </a:t>
            </a:r>
          </a:p>
          <a:p>
            <a:pPr algn="just">
              <a:buFont typeface="Wingdings" pitchFamily="2" charset="2"/>
              <a:buChar char="Ø"/>
            </a:pPr>
            <a:endParaRPr lang="en-US" dirty="0"/>
          </a:p>
          <a:p>
            <a:pPr algn="just">
              <a:buFont typeface="Wingdings" pitchFamily="2" charset="2"/>
              <a:buChar char="Ø"/>
            </a:pPr>
            <a:r>
              <a:rPr lang="en-US" dirty="0" smtClean="0"/>
              <a:t>To provide information to assist protection and management of </a:t>
            </a:r>
            <a:r>
              <a:rPr lang="en-US" dirty="0" err="1" smtClean="0"/>
              <a:t>waterbird</a:t>
            </a:r>
            <a:r>
              <a:rPr lang="en-US" dirty="0" smtClean="0"/>
              <a:t> populations through international conventions, national legislation and other means.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857232"/>
            <a:ext cx="8072494" cy="400110"/>
          </a:xfrm>
          <a:prstGeom prst="rect">
            <a:avLst/>
          </a:prstGeom>
          <a:noFill/>
        </p:spPr>
        <p:txBody>
          <a:bodyPr wrap="square" rtlCol="0">
            <a:spAutoFit/>
          </a:bodyPr>
          <a:lstStyle/>
          <a:p>
            <a:r>
              <a:rPr lang="en-US" sz="2000" b="1" dirty="0" smtClean="0"/>
              <a:t>Where to count </a:t>
            </a:r>
            <a:r>
              <a:rPr lang="en-US" sz="2000" b="1" dirty="0" err="1" smtClean="0"/>
              <a:t>waterbirds</a:t>
            </a:r>
            <a:r>
              <a:rPr lang="en-US" sz="2000" b="1" dirty="0" smtClean="0"/>
              <a:t>?  </a:t>
            </a:r>
            <a:endParaRPr lang="en-US" sz="2000" b="1" dirty="0"/>
          </a:p>
        </p:txBody>
      </p:sp>
      <p:graphicFrame>
        <p:nvGraphicFramePr>
          <p:cNvPr id="3" name="Table 2"/>
          <p:cNvGraphicFramePr>
            <a:graphicFrameLocks noGrp="1"/>
          </p:cNvGraphicFramePr>
          <p:nvPr/>
        </p:nvGraphicFramePr>
        <p:xfrm>
          <a:off x="928662" y="1428736"/>
          <a:ext cx="7215237" cy="4411254"/>
        </p:xfrm>
        <a:graphic>
          <a:graphicData uri="http://schemas.openxmlformats.org/drawingml/2006/table">
            <a:tbl>
              <a:tblPr/>
              <a:tblGrid>
                <a:gridCol w="373338"/>
                <a:gridCol w="1740276"/>
                <a:gridCol w="986680"/>
                <a:gridCol w="1891293"/>
                <a:gridCol w="1025040"/>
                <a:gridCol w="1198610"/>
              </a:tblGrid>
              <a:tr h="443667">
                <a:tc>
                  <a:txBody>
                    <a:bodyPr/>
                    <a:lstStyle/>
                    <a:p>
                      <a:pPr algn="just">
                        <a:spcAft>
                          <a:spcPts val="0"/>
                        </a:spcAft>
                      </a:pPr>
                      <a:r>
                        <a:rPr lang="en-IN" sz="1400" b="0" dirty="0">
                          <a:latin typeface="Times New Roman"/>
                          <a:ea typeface="Calibri"/>
                          <a:cs typeface="Times New Roman"/>
                        </a:rPr>
                        <a:t>Sl. No.</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dirty="0">
                          <a:latin typeface="Times New Roman"/>
                          <a:ea typeface="Calibri"/>
                          <a:cs typeface="Times New Roman"/>
                        </a:rPr>
                        <a:t>Name of the site</a:t>
                      </a:r>
                      <a:endParaRPr lang="en-US" sz="1400" b="1"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District</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Experts</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Date of count</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Mobile</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7">
                <a:tc>
                  <a:txBody>
                    <a:bodyPr/>
                    <a:lstStyle/>
                    <a:p>
                      <a:pPr algn="just">
                        <a:spcAft>
                          <a:spcPts val="0"/>
                        </a:spcAft>
                      </a:pPr>
                      <a:r>
                        <a:rPr lang="en-IN" sz="1400" b="0">
                          <a:latin typeface="Times New Roman"/>
                          <a:ea typeface="Calibri"/>
                          <a:cs typeface="Times New Roman"/>
                        </a:rPr>
                        <a:t>1</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dirty="0">
                          <a:latin typeface="Times New Roman"/>
                          <a:ea typeface="Calibri"/>
                          <a:cs typeface="Times New Roman"/>
                        </a:rPr>
                        <a:t>M.B.B. College lake</a:t>
                      </a:r>
                      <a:endParaRPr lang="en-US" sz="1400" b="1"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West Tripura</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Sajib Das </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04/05.02.2023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7005012070</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7">
                <a:tc>
                  <a:txBody>
                    <a:bodyPr/>
                    <a:lstStyle/>
                    <a:p>
                      <a:pPr algn="just">
                        <a:spcAft>
                          <a:spcPts val="0"/>
                        </a:spcAft>
                      </a:pPr>
                      <a:r>
                        <a:rPr lang="en-IN" sz="1400" b="0">
                          <a:latin typeface="Times New Roman"/>
                          <a:ea typeface="Calibri"/>
                          <a:cs typeface="Times New Roman"/>
                        </a:rPr>
                        <a:t>2</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NIT Campus waterbody</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West Tripura</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Dr. </a:t>
                      </a:r>
                      <a:r>
                        <a:rPr lang="en-IN" sz="1400" b="0" dirty="0" err="1">
                          <a:latin typeface="Times New Roman"/>
                          <a:ea typeface="Calibri"/>
                          <a:cs typeface="Times New Roman"/>
                        </a:rPr>
                        <a:t>Krishnendu</a:t>
                      </a:r>
                      <a:r>
                        <a:rPr lang="en-IN" sz="1400" b="0" dirty="0">
                          <a:latin typeface="Times New Roman"/>
                          <a:ea typeface="Calibri"/>
                          <a:cs typeface="Times New Roman"/>
                        </a:rPr>
                        <a:t> Das</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04/05.02.2023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9862087749</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7">
                <a:tc>
                  <a:txBody>
                    <a:bodyPr/>
                    <a:lstStyle/>
                    <a:p>
                      <a:pPr algn="just">
                        <a:spcAft>
                          <a:spcPts val="0"/>
                        </a:spcAft>
                      </a:pPr>
                      <a:r>
                        <a:rPr lang="en-IN" sz="1400" b="0">
                          <a:latin typeface="Times New Roman"/>
                          <a:ea typeface="Calibri"/>
                          <a:cs typeface="Times New Roman"/>
                        </a:rPr>
                        <a:t>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Amritsagar, Obosarika</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Sepahijala</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Dr. </a:t>
                      </a:r>
                      <a:r>
                        <a:rPr lang="en-IN" sz="1400" b="0" dirty="0" err="1">
                          <a:latin typeface="Times New Roman"/>
                          <a:ea typeface="Calibri"/>
                          <a:cs typeface="Times New Roman"/>
                        </a:rPr>
                        <a:t>Krishnendu</a:t>
                      </a:r>
                      <a:r>
                        <a:rPr lang="en-IN" sz="1400" b="0" dirty="0">
                          <a:latin typeface="Times New Roman"/>
                          <a:ea typeface="Calibri"/>
                          <a:cs typeface="Times New Roman"/>
                        </a:rPr>
                        <a:t> Das</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02/03.02.2023</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9862087749</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7">
                <a:tc>
                  <a:txBody>
                    <a:bodyPr/>
                    <a:lstStyle/>
                    <a:p>
                      <a:pPr algn="just">
                        <a:spcAft>
                          <a:spcPts val="0"/>
                        </a:spcAft>
                      </a:pPr>
                      <a:r>
                        <a:rPr lang="en-IN" sz="1400" b="0">
                          <a:latin typeface="Times New Roman"/>
                          <a:ea typeface="Calibri"/>
                          <a:cs typeface="Times New Roman"/>
                        </a:rPr>
                        <a:t>4</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Rudrasagar</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Sepahijala</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Priyabrata Debnath</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02/03.02.2023</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9362121621</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7">
                <a:tc>
                  <a:txBody>
                    <a:bodyPr/>
                    <a:lstStyle/>
                    <a:p>
                      <a:pPr algn="just">
                        <a:spcAft>
                          <a:spcPts val="0"/>
                        </a:spcAft>
                      </a:pPr>
                      <a:r>
                        <a:rPr lang="en-IN" sz="1400" b="0">
                          <a:latin typeface="Times New Roman"/>
                          <a:ea typeface="Calibri"/>
                          <a:cs typeface="Times New Roman"/>
                        </a:rPr>
                        <a:t>5</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Sukhsagar</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Gomati</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Diptanu Debnath</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03/05.02.2023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9383253275</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67">
                <a:tc>
                  <a:txBody>
                    <a:bodyPr/>
                    <a:lstStyle/>
                    <a:p>
                      <a:pPr algn="just">
                        <a:spcAft>
                          <a:spcPts val="0"/>
                        </a:spcAft>
                      </a:pPr>
                      <a:r>
                        <a:rPr lang="en-IN" sz="1400" b="0">
                          <a:latin typeface="Times New Roman"/>
                          <a:ea typeface="Calibri"/>
                          <a:cs typeface="Times New Roman"/>
                        </a:rPr>
                        <a:t>6</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Trishna WLS lakes</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South Tripura</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Sanjib Das, IFS</a:t>
                      </a:r>
                      <a:endParaRPr lang="en-US" sz="1400" b="0">
                        <a:latin typeface="Calibri"/>
                        <a:ea typeface="Calibri"/>
                        <a:cs typeface="Times New Roman"/>
                      </a:endParaRPr>
                    </a:p>
                    <a:p>
                      <a:pPr algn="just">
                        <a:spcAft>
                          <a:spcPts val="0"/>
                        </a:spcAft>
                      </a:pPr>
                      <a:r>
                        <a:rPr lang="en-IN" sz="1400" b="0">
                          <a:latin typeface="Times New Roman"/>
                          <a:ea typeface="Calibri"/>
                          <a:cs typeface="Times New Roman"/>
                        </a:rPr>
                        <a:t>Mr. Diptanu Debnath</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04.02.2023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7630049150</a:t>
                      </a:r>
                      <a:endParaRPr lang="en-US" sz="1400" b="0" dirty="0">
                        <a:latin typeface="Calibri"/>
                        <a:ea typeface="Calibri"/>
                        <a:cs typeface="Times New Roman"/>
                      </a:endParaRPr>
                    </a:p>
                    <a:p>
                      <a:pPr algn="just">
                        <a:spcAft>
                          <a:spcPts val="0"/>
                        </a:spcAft>
                      </a:pPr>
                      <a:r>
                        <a:rPr lang="en-IN" sz="1400" b="0" dirty="0">
                          <a:latin typeface="Times New Roman"/>
                          <a:ea typeface="Calibri"/>
                          <a:cs typeface="Times New Roman"/>
                        </a:rPr>
                        <a:t>9383253275</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502">
                <a:tc>
                  <a:txBody>
                    <a:bodyPr/>
                    <a:lstStyle/>
                    <a:p>
                      <a:pPr algn="just">
                        <a:spcAft>
                          <a:spcPts val="0"/>
                        </a:spcAft>
                      </a:pPr>
                      <a:r>
                        <a:rPr lang="en-IN" sz="1400" b="0">
                          <a:latin typeface="Times New Roman"/>
                          <a:ea typeface="Calibri"/>
                          <a:cs typeface="Times New Roman"/>
                        </a:rPr>
                        <a:t>7</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Dumboor reservoir</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Dhalai</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Pinak Paul</a:t>
                      </a:r>
                      <a:endParaRPr lang="en-US" sz="1400" b="0">
                        <a:latin typeface="Calibri"/>
                        <a:ea typeface="Calibri"/>
                        <a:cs typeface="Times New Roman"/>
                      </a:endParaRPr>
                    </a:p>
                    <a:p>
                      <a:pPr algn="just">
                        <a:spcAft>
                          <a:spcPts val="0"/>
                        </a:spcAft>
                      </a:pPr>
                      <a:r>
                        <a:rPr lang="en-IN" sz="1400" b="0">
                          <a:latin typeface="Times New Roman"/>
                          <a:ea typeface="Calibri"/>
                          <a:cs typeface="Times New Roman"/>
                        </a:rPr>
                        <a:t>Mr. Priyabrata Debnath</a:t>
                      </a:r>
                      <a:endParaRPr lang="en-US" sz="1400" b="0">
                        <a:latin typeface="Calibri"/>
                        <a:ea typeface="Calibri"/>
                        <a:cs typeface="Times New Roman"/>
                      </a:endParaRPr>
                    </a:p>
                    <a:p>
                      <a:pPr algn="just">
                        <a:spcAft>
                          <a:spcPts val="0"/>
                        </a:spcAft>
                      </a:pPr>
                      <a:r>
                        <a:rPr lang="en-IN" sz="1400" b="0">
                          <a:latin typeface="Times New Roman"/>
                          <a:ea typeface="Calibri"/>
                          <a:cs typeface="Times New Roman"/>
                        </a:rPr>
                        <a:t>Mr. Aniket Roy</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04/05.02.2023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8787366206</a:t>
                      </a:r>
                      <a:endParaRPr lang="en-US" sz="1400" b="0" dirty="0">
                        <a:latin typeface="Calibri"/>
                        <a:ea typeface="Calibri"/>
                        <a:cs typeface="Times New Roman"/>
                      </a:endParaRPr>
                    </a:p>
                    <a:p>
                      <a:pPr algn="just">
                        <a:spcAft>
                          <a:spcPts val="0"/>
                        </a:spcAft>
                      </a:pPr>
                      <a:r>
                        <a:rPr lang="en-IN" sz="1400" b="0" dirty="0">
                          <a:latin typeface="Times New Roman"/>
                          <a:ea typeface="Calibri"/>
                          <a:cs typeface="Times New Roman"/>
                        </a:rPr>
                        <a:t>9362121621</a:t>
                      </a:r>
                      <a:endParaRPr lang="en-US" sz="1400" b="0" dirty="0">
                        <a:latin typeface="Calibri"/>
                        <a:ea typeface="Calibri"/>
                        <a:cs typeface="Times New Roman"/>
                      </a:endParaRPr>
                    </a:p>
                    <a:p>
                      <a:pPr algn="just">
                        <a:spcAft>
                          <a:spcPts val="0"/>
                        </a:spcAft>
                      </a:pPr>
                      <a:r>
                        <a:rPr lang="en-IN" sz="1400" b="0" dirty="0">
                          <a:latin typeface="Times New Roman"/>
                          <a:ea typeface="Calibri"/>
                          <a:cs typeface="Times New Roman"/>
                        </a:rPr>
                        <a:t>6909980472</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835">
                <a:tc>
                  <a:txBody>
                    <a:bodyPr/>
                    <a:lstStyle/>
                    <a:p>
                      <a:pPr algn="just">
                        <a:spcAft>
                          <a:spcPts val="0"/>
                        </a:spcAft>
                      </a:pPr>
                      <a:r>
                        <a:rPr lang="en-IN" sz="1400" b="0">
                          <a:latin typeface="Times New Roman"/>
                          <a:ea typeface="Calibri"/>
                          <a:cs typeface="Times New Roman"/>
                        </a:rPr>
                        <a:t>8</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a:latin typeface="Times New Roman"/>
                          <a:ea typeface="Calibri"/>
                          <a:cs typeface="Times New Roman"/>
                        </a:rPr>
                        <a:t>Sattar Mia Haor</a:t>
                      </a:r>
                      <a:endParaRPr lang="en-US" sz="1400" b="1">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Unakoti</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Nihar Chandra Deb</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05.02.2023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8257817374</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835">
                <a:tc>
                  <a:txBody>
                    <a:bodyPr/>
                    <a:lstStyle/>
                    <a:p>
                      <a:pPr algn="just">
                        <a:spcAft>
                          <a:spcPts val="0"/>
                        </a:spcAft>
                      </a:pPr>
                      <a:r>
                        <a:rPr lang="en-IN" sz="1400" b="0">
                          <a:latin typeface="Times New Roman"/>
                          <a:ea typeface="Calibri"/>
                          <a:cs typeface="Times New Roman"/>
                        </a:rPr>
                        <a:t>9</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1" dirty="0" err="1">
                          <a:latin typeface="Times New Roman"/>
                          <a:ea typeface="Calibri"/>
                          <a:cs typeface="Times New Roman"/>
                        </a:rPr>
                        <a:t>Khawrabil</a:t>
                      </a:r>
                      <a:endParaRPr lang="en-US" sz="1400" b="1"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Unakoti</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Mr. Chayan Debnath</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a:latin typeface="Times New Roman"/>
                          <a:ea typeface="Calibri"/>
                          <a:cs typeface="Times New Roman"/>
                        </a:rPr>
                        <a:t>05.02.2023</a:t>
                      </a:r>
                      <a:endParaRPr lang="en-US" sz="1400" b="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IN" sz="1400" b="0" dirty="0">
                          <a:latin typeface="Times New Roman"/>
                          <a:ea typeface="Calibri"/>
                          <a:cs typeface="Times New Roman"/>
                        </a:rPr>
                        <a:t>7005874071</a:t>
                      </a:r>
                      <a:endParaRPr lang="en-US" sz="1400" b="0" dirty="0">
                        <a:latin typeface="Calibri"/>
                        <a:ea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TotalTime>
  <Words>2784</Words>
  <Application>Microsoft Office PowerPoint</Application>
  <PresentationFormat>On-screen Show (4:3)</PresentationFormat>
  <Paragraphs>237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ASIAN WATERBIRD CENSUS 02.01.2023-05.01.2023   LOCALLY EXECUTED  BY TRIPURA BIODIVERSITY BOARD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WATERBIRD CENSUS TRIPURA BIODIVERSITY BOARD</dc:title>
  <dc:creator>user</dc:creator>
  <cp:lastModifiedBy>Windows User</cp:lastModifiedBy>
  <cp:revision>122</cp:revision>
  <dcterms:created xsi:type="dcterms:W3CDTF">2023-01-31T19:49:19Z</dcterms:created>
  <dcterms:modified xsi:type="dcterms:W3CDTF">2023-02-01T10:17:31Z</dcterms:modified>
</cp:coreProperties>
</file>