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granjosh.com/" TargetMode="External"/><Relationship Id="rId2" Type="http://schemas.openxmlformats.org/officeDocument/2006/relationships/hyperlink" Target="https://rishiupsc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itannic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B.A.HISTORY(HONS)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UNIT 2  </a:t>
            </a:r>
          </a:p>
        </p:txBody>
      </p:sp>
    </p:spTree>
    <p:extLst>
      <p:ext uri="{BB962C8B-B14F-4D97-AF65-F5344CB8AC3E}">
        <p14:creationId xmlns:p14="http://schemas.microsoft.com/office/powerpoint/2010/main" xmlns="" val="247654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RISE OF JANAPADAS AND MAHAJANAPADAS-EXPANSION OF URBANISATION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277258" cy="388077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INTRODUCTION –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Janapadas</a:t>
            </a:r>
            <a:r>
              <a:rPr lang="en-US" dirty="0"/>
              <a:t> were the major kingdoms of Vedic India. By the 6th century B.C. there were approximately 22 different </a:t>
            </a:r>
            <a:r>
              <a:rPr lang="en-US" dirty="0" err="1"/>
              <a:t>Janapadas</a:t>
            </a:r>
            <a:r>
              <a:rPr lang="en-US" dirty="0"/>
              <a:t>. With the development of iron in parts of UP and Bihar, the </a:t>
            </a:r>
            <a:r>
              <a:rPr lang="en-US" dirty="0" err="1"/>
              <a:t>Janapadas</a:t>
            </a:r>
            <a:r>
              <a:rPr lang="en-US" dirty="0"/>
              <a:t> became more powerful and turned into </a:t>
            </a:r>
            <a:r>
              <a:rPr lang="en-US" dirty="0" err="1"/>
              <a:t>Mahajanapadas</a:t>
            </a:r>
            <a:r>
              <a:rPr lang="en-US" dirty="0"/>
              <a:t>. There were sixteen such </a:t>
            </a:r>
            <a:r>
              <a:rPr lang="en-US" dirty="0" err="1"/>
              <a:t>Mahajanapadas</a:t>
            </a:r>
            <a:r>
              <a:rPr lang="en-US" dirty="0"/>
              <a:t> during 600 B.C. to 325 B.C. in Indian Sub-continent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Janapadas</a:t>
            </a:r>
            <a:r>
              <a:rPr lang="en-US" dirty="0"/>
              <a:t> were the major kingdoms of Vedic India. By the 6th century B.C. there were approximately 22 different </a:t>
            </a:r>
            <a:r>
              <a:rPr lang="en-US" dirty="0" err="1"/>
              <a:t>Janapadas</a:t>
            </a:r>
            <a:r>
              <a:rPr lang="en-US" dirty="0"/>
              <a:t>.</a:t>
            </a:r>
          </a:p>
        </p:txBody>
      </p:sp>
      <p:pic>
        <p:nvPicPr>
          <p:cNvPr id="1026" name="Picture 2" descr="Janapada and Mhajanap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7289" y="1909062"/>
            <a:ext cx="4854306" cy="438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796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key points related to the </a:t>
            </a:r>
            <a:r>
              <a:rPr lang="en-US" i="1" dirty="0" err="1"/>
              <a:t>Janapadas</a:t>
            </a:r>
            <a:r>
              <a:rPr lang="en-US" i="1" dirty="0"/>
              <a:t> and the </a:t>
            </a:r>
            <a:r>
              <a:rPr lang="en-US" i="1" dirty="0" err="1" smtClean="0"/>
              <a:t>Mahajanapadas</a:t>
            </a:r>
            <a:r>
              <a:rPr lang="en-US" i="1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Janapadas</a:t>
            </a:r>
            <a:r>
              <a:rPr lang="en-US" dirty="0"/>
              <a:t> were the major kingdoms of Vedic India.</a:t>
            </a:r>
          </a:p>
          <a:p>
            <a:r>
              <a:rPr lang="en-US" dirty="0" smtClean="0"/>
              <a:t> Aryans </a:t>
            </a:r>
            <a:r>
              <a:rPr lang="en-US" dirty="0"/>
              <a:t>were the most influential tribes and were called as ‘</a:t>
            </a:r>
            <a:r>
              <a:rPr lang="en-US" dirty="0" err="1"/>
              <a:t>janas</a:t>
            </a:r>
            <a:r>
              <a:rPr lang="en-US" dirty="0"/>
              <a:t>’. This gave rise </a:t>
            </a:r>
            <a:r>
              <a:rPr lang="en-US" dirty="0" smtClean="0"/>
              <a:t>  to </a:t>
            </a:r>
            <a:r>
              <a:rPr lang="en-US" dirty="0"/>
              <a:t>the term </a:t>
            </a:r>
            <a:r>
              <a:rPr lang="en-US" dirty="0" err="1"/>
              <a:t>Janapada</a:t>
            </a:r>
            <a:r>
              <a:rPr lang="en-US" dirty="0"/>
              <a:t> where Jana means ‘people’ and </a:t>
            </a:r>
            <a:r>
              <a:rPr lang="en-US" dirty="0" err="1"/>
              <a:t>Pada</a:t>
            </a:r>
            <a:r>
              <a:rPr lang="en-US" dirty="0"/>
              <a:t> means ‘foot’.</a:t>
            </a:r>
          </a:p>
          <a:p>
            <a:r>
              <a:rPr lang="en-US" b="1" dirty="0"/>
              <a:t> </a:t>
            </a:r>
            <a:r>
              <a:rPr lang="en-US" dirty="0" smtClean="0"/>
              <a:t>By </a:t>
            </a:r>
            <a:r>
              <a:rPr lang="en-US" dirty="0"/>
              <a:t>the 6th century B.C. there were approximately 22 different </a:t>
            </a:r>
            <a:r>
              <a:rPr lang="en-US" dirty="0" err="1"/>
              <a:t>Janapadas</a:t>
            </a:r>
            <a:r>
              <a:rPr lang="en-US" dirty="0"/>
              <a:t>.</a:t>
            </a:r>
          </a:p>
          <a:p>
            <a:r>
              <a:rPr lang="en-US" dirty="0" smtClean="0"/>
              <a:t>With </a:t>
            </a:r>
            <a:r>
              <a:rPr lang="en-US" dirty="0"/>
              <a:t>the development of iron in parts of UP and Bihar, the </a:t>
            </a:r>
            <a:r>
              <a:rPr lang="en-US" dirty="0" err="1"/>
              <a:t>Janapadas</a:t>
            </a:r>
            <a:r>
              <a:rPr lang="en-US" dirty="0"/>
              <a:t> became more powerful and turned into </a:t>
            </a:r>
            <a:r>
              <a:rPr lang="en-US" dirty="0" err="1"/>
              <a:t>Mahajanapads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the sixth century BCE, there was a rise in the development of the </a:t>
            </a:r>
            <a:r>
              <a:rPr lang="en-US" dirty="0" err="1"/>
              <a:t>Mahajanapada</a:t>
            </a:r>
            <a:r>
              <a:rPr lang="en-US" dirty="0"/>
              <a:t> or great country. There were sixteen such </a:t>
            </a:r>
            <a:r>
              <a:rPr lang="en-US" dirty="0" err="1"/>
              <a:t>Mahajanapadas</a:t>
            </a:r>
            <a:r>
              <a:rPr lang="en-US" dirty="0"/>
              <a:t> during 600 B.C. to 325 B.C. in Indian Sub-continent. There were two types of states: Monarchical and Republican.</a:t>
            </a:r>
          </a:p>
          <a:p>
            <a:r>
              <a:rPr lang="en-US" dirty="0" err="1"/>
              <a:t>Malla</a:t>
            </a:r>
            <a:r>
              <a:rPr lang="en-US" dirty="0"/>
              <a:t>, </a:t>
            </a:r>
            <a:r>
              <a:rPr lang="en-US" dirty="0" err="1"/>
              <a:t>Vajji</a:t>
            </a:r>
            <a:r>
              <a:rPr lang="en-US" dirty="0"/>
              <a:t>, </a:t>
            </a:r>
            <a:r>
              <a:rPr lang="en-US" dirty="0" err="1"/>
              <a:t>Kamboja</a:t>
            </a:r>
            <a:r>
              <a:rPr lang="en-US" dirty="0"/>
              <a:t> and </a:t>
            </a:r>
            <a:r>
              <a:rPr lang="en-US" dirty="0" err="1"/>
              <a:t>Kuru</a:t>
            </a:r>
            <a:r>
              <a:rPr lang="en-US" dirty="0"/>
              <a:t> were Republican states while Magadha, </a:t>
            </a:r>
            <a:r>
              <a:rPr lang="en-US" dirty="0" err="1"/>
              <a:t>Kosala</a:t>
            </a:r>
            <a:r>
              <a:rPr lang="en-US" dirty="0"/>
              <a:t>, </a:t>
            </a:r>
            <a:r>
              <a:rPr lang="en-US" dirty="0" err="1"/>
              <a:t>Vatsa</a:t>
            </a:r>
            <a:r>
              <a:rPr lang="en-US" dirty="0"/>
              <a:t>, </a:t>
            </a:r>
            <a:r>
              <a:rPr lang="en-US" dirty="0" err="1"/>
              <a:t>Aanti</a:t>
            </a:r>
            <a:r>
              <a:rPr lang="en-US" dirty="0"/>
              <a:t>, </a:t>
            </a:r>
            <a:r>
              <a:rPr lang="en-US" dirty="0" err="1"/>
              <a:t>Anga</a:t>
            </a:r>
            <a:r>
              <a:rPr lang="en-US" dirty="0"/>
              <a:t>, </a:t>
            </a:r>
            <a:r>
              <a:rPr lang="en-US" dirty="0" err="1"/>
              <a:t>Kashi</a:t>
            </a:r>
            <a:r>
              <a:rPr lang="en-US" dirty="0"/>
              <a:t>, </a:t>
            </a:r>
            <a:r>
              <a:rPr lang="en-US" dirty="0" err="1"/>
              <a:t>Gandhara</a:t>
            </a:r>
            <a:r>
              <a:rPr lang="en-US" dirty="0"/>
              <a:t>, </a:t>
            </a:r>
            <a:r>
              <a:rPr lang="en-US" dirty="0" err="1"/>
              <a:t>Shursena</a:t>
            </a:r>
            <a:r>
              <a:rPr lang="en-US" dirty="0"/>
              <a:t>, </a:t>
            </a:r>
            <a:r>
              <a:rPr lang="en-US" dirty="0" err="1"/>
              <a:t>Chedi</a:t>
            </a:r>
            <a:r>
              <a:rPr lang="en-US" dirty="0"/>
              <a:t> and </a:t>
            </a:r>
            <a:r>
              <a:rPr lang="en-US" dirty="0" err="1"/>
              <a:t>Matsya</a:t>
            </a:r>
            <a:r>
              <a:rPr lang="en-US" dirty="0"/>
              <a:t> were monarchical in nature.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101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</a:t>
            </a:r>
            <a:r>
              <a:rPr lang="en-US" b="1" dirty="0" err="1" smtClean="0"/>
              <a:t>Janapadas</a:t>
            </a:r>
            <a:r>
              <a:rPr lang="en-US" b="1" dirty="0" smtClean="0"/>
              <a:t> </a:t>
            </a:r>
            <a:r>
              <a:rPr lang="en-US" b="1" dirty="0"/>
              <a:t>to </a:t>
            </a:r>
            <a:r>
              <a:rPr lang="en-US" b="1" dirty="0" err="1"/>
              <a:t>Mahajanapadas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The Later Vedic period (900–600 BCE) witnessed the transition from a</a:t>
            </a:r>
            <a:r>
              <a:rPr lang="en-US" b="1" dirty="0"/>
              <a:t> tribal polity based on lineage to a territorial state.</a:t>
            </a:r>
            <a:endParaRPr lang="en-US" dirty="0"/>
          </a:p>
          <a:p>
            <a:pPr fontAlgn="base"/>
            <a:r>
              <a:rPr lang="en-US" dirty="0"/>
              <a:t>The </a:t>
            </a:r>
            <a:r>
              <a:rPr lang="en-US" dirty="0" err="1"/>
              <a:t>janas</a:t>
            </a:r>
            <a:r>
              <a:rPr lang="en-US" dirty="0"/>
              <a:t> who migrated eastwards began to settle down in various regions.</a:t>
            </a:r>
          </a:p>
          <a:p>
            <a:pPr fontAlgn="base"/>
            <a:r>
              <a:rPr lang="en-US" dirty="0"/>
              <a:t>The loyalty of the people shifted from </a:t>
            </a:r>
            <a:r>
              <a:rPr lang="en-US" dirty="0" err="1"/>
              <a:t>jana</a:t>
            </a:r>
            <a:r>
              <a:rPr lang="en-US" dirty="0"/>
              <a:t> (tribe or clan) to </a:t>
            </a:r>
            <a:r>
              <a:rPr lang="en-US" dirty="0" err="1"/>
              <a:t>janapada</a:t>
            </a:r>
            <a:r>
              <a:rPr lang="en-US" dirty="0"/>
              <a:t> (territory).</a:t>
            </a:r>
          </a:p>
          <a:p>
            <a:pPr fontAlgn="base"/>
            <a:r>
              <a:rPr lang="en-US" dirty="0" err="1"/>
              <a:t>Janapada</a:t>
            </a:r>
            <a:r>
              <a:rPr lang="en-US" dirty="0"/>
              <a:t> literally meant ‘the place where the tribe sets its foot upon.’ The </a:t>
            </a:r>
            <a:r>
              <a:rPr lang="en-US" dirty="0" err="1"/>
              <a:t>janapadas</a:t>
            </a:r>
            <a:r>
              <a:rPr lang="en-US" dirty="0"/>
              <a:t> fought with one another for resources and political dominance.</a:t>
            </a:r>
          </a:p>
          <a:p>
            <a:pPr fontAlgn="base"/>
            <a:r>
              <a:rPr lang="en-US" dirty="0"/>
              <a:t>Some </a:t>
            </a:r>
            <a:r>
              <a:rPr lang="en-US" dirty="0" err="1"/>
              <a:t>janapadas</a:t>
            </a:r>
            <a:r>
              <a:rPr lang="en-US" dirty="0"/>
              <a:t> extended their territories and brought various </a:t>
            </a:r>
            <a:r>
              <a:rPr lang="en-US" dirty="0" err="1"/>
              <a:t>janas</a:t>
            </a:r>
            <a:r>
              <a:rPr lang="en-US" dirty="0"/>
              <a:t> within their jurisdiction. </a:t>
            </a:r>
            <a:r>
              <a:rPr lang="en-US" b="1" dirty="0"/>
              <a:t>Such </a:t>
            </a:r>
            <a:r>
              <a:rPr lang="en-US" b="1" dirty="0" err="1"/>
              <a:t>janapadas</a:t>
            </a:r>
            <a:r>
              <a:rPr lang="en-US" b="1" dirty="0"/>
              <a:t> grew into </a:t>
            </a:r>
            <a:r>
              <a:rPr lang="en-US" b="1" dirty="0" err="1"/>
              <a:t>mahajanapadas</a:t>
            </a:r>
            <a:r>
              <a:rPr lang="en-US" b="1" dirty="0"/>
              <a:t>.</a:t>
            </a:r>
            <a:r>
              <a:rPr lang="en-US" dirty="0"/>
              <a:t> Territory, people, government and sovereignty are important elements of a state.</a:t>
            </a:r>
          </a:p>
          <a:p>
            <a:pPr fontAlgn="base"/>
            <a:r>
              <a:rPr lang="en-US" dirty="0"/>
              <a:t>All these elements were found in some of the </a:t>
            </a:r>
            <a:r>
              <a:rPr lang="en-US" dirty="0" err="1"/>
              <a:t>mahajanapadas</a:t>
            </a:r>
            <a:r>
              <a:rPr lang="en-US" dirty="0"/>
              <a:t>. </a:t>
            </a:r>
            <a:r>
              <a:rPr lang="en-US" b="1" dirty="0"/>
              <a:t>The </a:t>
            </a:r>
            <a:r>
              <a:rPr lang="en-US" b="1" dirty="0" err="1"/>
              <a:t>mahajanapadas</a:t>
            </a:r>
            <a:r>
              <a:rPr lang="en-US" b="1" dirty="0"/>
              <a:t> represented the emergence of territorial kingdoms that ruled over people (</a:t>
            </a:r>
            <a:r>
              <a:rPr lang="en-US" b="1" dirty="0" err="1"/>
              <a:t>jana</a:t>
            </a:r>
            <a:r>
              <a:rPr lang="en-US" b="1" dirty="0"/>
              <a:t>).</a:t>
            </a:r>
            <a:endParaRPr lang="en-US" dirty="0"/>
          </a:p>
          <a:p>
            <a:pPr fontAlgn="base"/>
            <a:r>
              <a:rPr lang="en-US" dirty="0"/>
              <a:t>The king headed the government aided by a </a:t>
            </a:r>
            <a:r>
              <a:rPr lang="en-US" b="1" dirty="0" err="1"/>
              <a:t>centralised</a:t>
            </a:r>
            <a:r>
              <a:rPr lang="en-US" b="1" dirty="0"/>
              <a:t> administration.</a:t>
            </a:r>
            <a:r>
              <a:rPr lang="en-US" dirty="0"/>
              <a:t> The king was also the sovereign ruler.</a:t>
            </a:r>
          </a:p>
          <a:p>
            <a:pPr fontAlgn="base"/>
            <a:r>
              <a:rPr lang="en-US" b="1" dirty="0"/>
              <a:t>The king levied taxes out of agricultural surplus</a:t>
            </a:r>
            <a:r>
              <a:rPr lang="en-US" dirty="0"/>
              <a:t> and redistributed it and ensured maintenance of law and order in a hierarchical society by force and coercion.</a:t>
            </a:r>
          </a:p>
          <a:p>
            <a:pPr fontAlgn="base"/>
            <a:r>
              <a:rPr lang="en-US" b="1" dirty="0"/>
              <a:t>These features marked the formation of state in the </a:t>
            </a:r>
            <a:r>
              <a:rPr lang="en-US" b="1" dirty="0" err="1"/>
              <a:t>Gangetic</a:t>
            </a:r>
            <a:r>
              <a:rPr lang="en-US" b="1" dirty="0"/>
              <a:t> plains.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313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0"/>
            <a:ext cx="11106835" cy="7031865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b="1" dirty="0" smtClean="0"/>
              <a:t>                                                                     Sixteen </a:t>
            </a:r>
            <a:r>
              <a:rPr lang="en-US" b="1" dirty="0" err="1"/>
              <a:t>Mahajanapadas</a:t>
            </a:r>
            <a:endParaRPr lang="en-US" dirty="0"/>
          </a:p>
          <a:p>
            <a:pPr fontAlgn="base"/>
            <a:r>
              <a:rPr lang="en-US" dirty="0"/>
              <a:t>According to </a:t>
            </a:r>
            <a:r>
              <a:rPr lang="en-US" dirty="0" err="1"/>
              <a:t>Puranic</a:t>
            </a:r>
            <a:r>
              <a:rPr lang="en-US" dirty="0"/>
              <a:t>, Buddhist and </a:t>
            </a:r>
            <a:r>
              <a:rPr lang="en-US" dirty="0" err="1"/>
              <a:t>Jaina</a:t>
            </a:r>
            <a:r>
              <a:rPr lang="en-US" dirty="0"/>
              <a:t> traditions, there were sixteen </a:t>
            </a:r>
            <a:r>
              <a:rPr lang="en-US" dirty="0" err="1"/>
              <a:t>mahajanapadas</a:t>
            </a:r>
            <a:r>
              <a:rPr lang="en-US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Gandhara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Kamboja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Assaka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Vatsa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Open Sans"/>
              </a:rPr>
              <a:t>Avanti</a:t>
            </a:r>
          </a:p>
          <a:p>
            <a:pPr fontAlgn="base">
              <a:buFont typeface="+mj-lt"/>
              <a:buAutoNum type="arabicPeriod"/>
            </a:pPr>
            <a:r>
              <a:rPr lang="en-US" dirty="0" err="1" smtClean="0">
                <a:solidFill>
                  <a:srgbClr val="333333"/>
                </a:solidFill>
                <a:latin typeface="Open Sans"/>
              </a:rPr>
              <a:t>Shurasena</a:t>
            </a:r>
            <a:endParaRPr lang="en-US" dirty="0" smtClean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 smtClean="0">
                <a:solidFill>
                  <a:srgbClr val="333333"/>
                </a:solidFill>
                <a:latin typeface="Open Sans"/>
              </a:rPr>
              <a:t>Chedi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Malla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Kuru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Panchala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Matsya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Vajji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(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Vrijji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)</a:t>
            </a: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Anga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Kasi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333333"/>
                </a:solidFill>
                <a:latin typeface="Open Sans"/>
              </a:rPr>
              <a:t>Kosala</a:t>
            </a:r>
            <a:endParaRPr lang="en-US" dirty="0">
              <a:solidFill>
                <a:srgbClr val="333333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Open Sans"/>
              </a:rPr>
              <a:t>Magadha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333333"/>
                </a:solidFill>
                <a:latin typeface="Open Sans"/>
              </a:rPr>
              <a:t>The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mahajanapadas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are classified as </a:t>
            </a:r>
            <a:r>
              <a:rPr lang="en-US" b="1" dirty="0" err="1">
                <a:solidFill>
                  <a:srgbClr val="333333"/>
                </a:solidFill>
                <a:latin typeface="Open Sans"/>
              </a:rPr>
              <a:t>gana-sanghas</a:t>
            </a:r>
            <a:r>
              <a:rPr lang="en-US" b="1" dirty="0">
                <a:solidFill>
                  <a:srgbClr val="333333"/>
                </a:solidFill>
                <a:latin typeface="Open Sans"/>
              </a:rPr>
              <a:t> and chiefdoms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 based on the nature of their polity.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745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</a:t>
            </a:r>
            <a:r>
              <a:rPr lang="en-US" b="1" dirty="0" err="1" smtClean="0"/>
              <a:t>Gana-Sanghas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650745" cy="388077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The proto-states of the </a:t>
            </a:r>
            <a:r>
              <a:rPr lang="en-US" dirty="0" err="1"/>
              <a:t>Gangetic</a:t>
            </a:r>
            <a:r>
              <a:rPr lang="en-US" dirty="0"/>
              <a:t> region were known as </a:t>
            </a:r>
            <a:r>
              <a:rPr lang="en-US" dirty="0" err="1"/>
              <a:t>janapadas</a:t>
            </a:r>
            <a:r>
              <a:rPr lang="en-US" dirty="0"/>
              <a:t> and comprised chiefdoms, republics and small kingdoms.</a:t>
            </a:r>
          </a:p>
          <a:p>
            <a:pPr fontAlgn="base"/>
            <a:r>
              <a:rPr lang="en-US" dirty="0"/>
              <a:t>Sixteen </a:t>
            </a:r>
            <a:r>
              <a:rPr lang="en-US" dirty="0" err="1"/>
              <a:t>mahajanapadas</a:t>
            </a:r>
            <a:r>
              <a:rPr lang="en-US" dirty="0"/>
              <a:t> find mention in the early texts. There were also </a:t>
            </a:r>
            <a:r>
              <a:rPr lang="en-US" dirty="0" err="1"/>
              <a:t>ganasanghas</a:t>
            </a:r>
            <a:r>
              <a:rPr lang="en-US" dirty="0"/>
              <a:t> or </a:t>
            </a:r>
            <a:r>
              <a:rPr lang="en-US" b="1" dirty="0"/>
              <a:t>oligarchies</a:t>
            </a:r>
            <a:r>
              <a:rPr lang="en-US" dirty="0"/>
              <a:t>, which were </a:t>
            </a:r>
            <a:r>
              <a:rPr lang="en-US" dirty="0" err="1"/>
              <a:t>centred</a:t>
            </a:r>
            <a:r>
              <a:rPr lang="en-US" dirty="0"/>
              <a:t> on clans.</a:t>
            </a:r>
          </a:p>
          <a:p>
            <a:pPr fontAlgn="base"/>
            <a:r>
              <a:rPr lang="en-US" dirty="0"/>
              <a:t>The </a:t>
            </a:r>
            <a:r>
              <a:rPr lang="en-US" b="1" dirty="0" err="1"/>
              <a:t>Vrijjis</a:t>
            </a:r>
            <a:r>
              <a:rPr lang="en-US" dirty="0"/>
              <a:t> were one of the best known of the </a:t>
            </a:r>
            <a:r>
              <a:rPr lang="en-US" dirty="0" err="1"/>
              <a:t>gana-sanghas</a:t>
            </a:r>
            <a:r>
              <a:rPr lang="en-US" dirty="0"/>
              <a:t>, and </a:t>
            </a:r>
            <a:r>
              <a:rPr lang="en-US" dirty="0" err="1"/>
              <a:t>Vaishali</a:t>
            </a:r>
            <a:r>
              <a:rPr lang="en-US" dirty="0"/>
              <a:t> was their capital in the </a:t>
            </a:r>
            <a:r>
              <a:rPr lang="en-US" b="1" dirty="0" err="1"/>
              <a:t>Mithila</a:t>
            </a:r>
            <a:r>
              <a:rPr lang="en-US" dirty="0"/>
              <a:t> region.</a:t>
            </a:r>
          </a:p>
          <a:p>
            <a:pPr fontAlgn="base"/>
            <a:r>
              <a:rPr lang="en-US" dirty="0"/>
              <a:t>These kingdoms did not come under the single decision-making authority of a king but decisions were taken on a collective basis by the heads of the different clans together.</a:t>
            </a:r>
          </a:p>
          <a:p>
            <a:pPr fontAlgn="base"/>
            <a:r>
              <a:rPr lang="en-US" b="1" dirty="0"/>
              <a:t>There were also smaller kingdoms such as </a:t>
            </a:r>
            <a:r>
              <a:rPr lang="en-US" b="1" dirty="0" err="1"/>
              <a:t>Kosala</a:t>
            </a:r>
            <a:r>
              <a:rPr lang="en-US" b="1" dirty="0"/>
              <a:t> and </a:t>
            </a:r>
            <a:r>
              <a:rPr lang="en-US" b="1" dirty="0" err="1"/>
              <a:t>Kasi</a:t>
            </a:r>
            <a:r>
              <a:rPr lang="en-US" b="1" dirty="0"/>
              <a:t>.</a:t>
            </a:r>
            <a:endParaRPr lang="en-US" dirty="0"/>
          </a:p>
          <a:p>
            <a:pPr fontAlgn="base"/>
            <a:r>
              <a:rPr lang="en-US" dirty="0"/>
              <a:t>It is interesting to note that the names of the </a:t>
            </a:r>
            <a:r>
              <a:rPr lang="en-US" b="1" dirty="0"/>
              <a:t>clans, such as </a:t>
            </a:r>
            <a:r>
              <a:rPr lang="en-US" b="1" dirty="0" err="1"/>
              <a:t>Ikshvaku</a:t>
            </a:r>
            <a:r>
              <a:rPr lang="en-US" b="1" dirty="0"/>
              <a:t> and </a:t>
            </a:r>
            <a:r>
              <a:rPr lang="en-US" b="1" dirty="0" err="1"/>
              <a:t>Vrishni</a:t>
            </a:r>
            <a:r>
              <a:rPr lang="en-US" dirty="0"/>
              <a:t>, as well as these early kingdoms, are all mentioned in the two epics, Ramayana and Mahabharata.</a:t>
            </a:r>
          </a:p>
          <a:p>
            <a:endParaRPr lang="en-US" dirty="0"/>
          </a:p>
        </p:txBody>
      </p:sp>
      <p:pic>
        <p:nvPicPr>
          <p:cNvPr id="3074" name="Picture 2" descr="https://rishiupsc.com/wp-content/uploads/2020/07/images-3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7929" y="2331076"/>
            <a:ext cx="4377788" cy="23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412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Monarchies </a:t>
            </a:r>
            <a:r>
              <a:rPr lang="en-US" b="1" dirty="0"/>
              <a:t>or 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283"/>
            <a:ext cx="9780311" cy="5254579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b="1" dirty="0"/>
              <a:t>The </a:t>
            </a:r>
            <a:r>
              <a:rPr lang="en-US" b="1" dirty="0" err="1"/>
              <a:t>mahajanapadas</a:t>
            </a:r>
            <a:r>
              <a:rPr lang="en-US" b="1" dirty="0"/>
              <a:t> on the </a:t>
            </a:r>
            <a:r>
              <a:rPr lang="en-US" b="1" dirty="0" err="1"/>
              <a:t>Gangetic</a:t>
            </a:r>
            <a:r>
              <a:rPr lang="en-US" b="1" dirty="0"/>
              <a:t> plains were all monarchies</a:t>
            </a:r>
            <a:r>
              <a:rPr lang="en-US" dirty="0"/>
              <a:t>. </a:t>
            </a:r>
            <a:r>
              <a:rPr lang="en-US" b="1" dirty="0"/>
              <a:t>Vedic orthodoxy</a:t>
            </a:r>
            <a:r>
              <a:rPr lang="en-US" dirty="0"/>
              <a:t> was an established practice in these kingdoms.</a:t>
            </a:r>
          </a:p>
          <a:p>
            <a:pPr fontAlgn="base"/>
            <a:r>
              <a:rPr lang="en-US" dirty="0"/>
              <a:t>The priestly class enjoyed a preeminent status in the </a:t>
            </a:r>
            <a:r>
              <a:rPr lang="en-US" dirty="0" err="1"/>
              <a:t>mahajanapadas</a:t>
            </a:r>
            <a:r>
              <a:rPr lang="en-US" dirty="0"/>
              <a:t> unlike in the </a:t>
            </a:r>
            <a:r>
              <a:rPr lang="en-US" dirty="0" err="1"/>
              <a:t>gana-sanghas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The kingdoms were governed by kings and the administration was </a:t>
            </a:r>
            <a:r>
              <a:rPr lang="en-US" dirty="0" err="1"/>
              <a:t>centralised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The </a:t>
            </a:r>
            <a:r>
              <a:rPr lang="en-US" dirty="0" err="1"/>
              <a:t>brahman</a:t>
            </a:r>
            <a:r>
              <a:rPr lang="en-US" dirty="0"/>
              <a:t> priests provided legitimacy to the king through various rituals.</a:t>
            </a:r>
          </a:p>
          <a:p>
            <a:pPr fontAlgn="base"/>
            <a:r>
              <a:rPr lang="en-US" b="1" dirty="0"/>
              <a:t>The kingship was hereditary</a:t>
            </a:r>
            <a:r>
              <a:rPr lang="en-US" dirty="0"/>
              <a:t> and the succession was in most cases based on the law of primogeniture.</a:t>
            </a:r>
          </a:p>
          <a:p>
            <a:pPr fontAlgn="base"/>
            <a:r>
              <a:rPr lang="en-US" dirty="0"/>
              <a:t>The king was assisted by councils called</a:t>
            </a:r>
            <a:r>
              <a:rPr lang="en-US" b="1" dirty="0"/>
              <a:t> </a:t>
            </a:r>
            <a:r>
              <a:rPr lang="en-US" b="1" dirty="0" err="1"/>
              <a:t>parishad</a:t>
            </a:r>
            <a:r>
              <a:rPr lang="en-US" b="1" dirty="0"/>
              <a:t> and </a:t>
            </a:r>
            <a:r>
              <a:rPr lang="en-US" b="1" dirty="0" err="1"/>
              <a:t>sabha</a:t>
            </a:r>
            <a:r>
              <a:rPr lang="en-US" b="1" dirty="0"/>
              <a:t>.</a:t>
            </a:r>
            <a:r>
              <a:rPr lang="en-US" dirty="0"/>
              <a:t> The councils were advisory in nature.</a:t>
            </a:r>
          </a:p>
          <a:p>
            <a:pPr fontAlgn="base"/>
            <a:r>
              <a:rPr lang="en-US" dirty="0"/>
              <a:t>The king appropriated the agricultural surplus through land revenue apart from a few other taxes.</a:t>
            </a:r>
          </a:p>
          <a:p>
            <a:pPr fontAlgn="base"/>
            <a:r>
              <a:rPr lang="en-US" b="1" dirty="0"/>
              <a:t>Bali was a tax</a:t>
            </a:r>
            <a:r>
              <a:rPr lang="en-US" dirty="0"/>
              <a:t> imposed based on the area of cultivable land. </a:t>
            </a:r>
            <a:r>
              <a:rPr lang="en-US" b="1" dirty="0" err="1"/>
              <a:t>Bhaga</a:t>
            </a:r>
            <a:r>
              <a:rPr lang="en-US" dirty="0"/>
              <a:t> was obtained as a share of the produce.</a:t>
            </a:r>
          </a:p>
          <a:p>
            <a:pPr fontAlgn="base"/>
            <a:r>
              <a:rPr lang="en-US" b="1" dirty="0"/>
              <a:t>Kara and </a:t>
            </a:r>
            <a:r>
              <a:rPr lang="en-US" b="1" dirty="0" err="1"/>
              <a:t>Shulka</a:t>
            </a:r>
            <a:r>
              <a:rPr lang="en-US" dirty="0"/>
              <a:t> were some of the other taxes collected during this period.</a:t>
            </a:r>
          </a:p>
          <a:p>
            <a:pPr fontAlgn="base"/>
            <a:r>
              <a:rPr lang="en-US" dirty="0"/>
              <a:t>Thus the king raised revenue through taxes to maintain an elaborate administrative structure and an army.</a:t>
            </a:r>
          </a:p>
          <a:p>
            <a:pPr fontAlgn="base"/>
            <a:r>
              <a:rPr lang="en-US" b="1" dirty="0"/>
              <a:t>The richer landowners were called </a:t>
            </a:r>
            <a:r>
              <a:rPr lang="en-US" b="1" dirty="0" err="1"/>
              <a:t>grihapatis</a:t>
            </a:r>
            <a:r>
              <a:rPr lang="en-US" dirty="0"/>
              <a:t>. These landowners employed </a:t>
            </a:r>
            <a:r>
              <a:rPr lang="en-US" dirty="0" err="1"/>
              <a:t>labourers</a:t>
            </a:r>
            <a:r>
              <a:rPr lang="en-US" dirty="0"/>
              <a:t> called </a:t>
            </a:r>
            <a:r>
              <a:rPr lang="en-US" b="1" dirty="0" err="1"/>
              <a:t>dasas</a:t>
            </a:r>
            <a:r>
              <a:rPr lang="en-US" dirty="0"/>
              <a:t> or </a:t>
            </a:r>
            <a:r>
              <a:rPr lang="en-US" b="1" dirty="0" err="1"/>
              <a:t>karmakaras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The smaller landowners were known as</a:t>
            </a:r>
            <a:r>
              <a:rPr lang="en-US" b="1" dirty="0"/>
              <a:t> </a:t>
            </a:r>
            <a:r>
              <a:rPr lang="en-US" b="1" dirty="0" err="1"/>
              <a:t>kassakas</a:t>
            </a:r>
            <a:r>
              <a:rPr lang="en-US" b="1" dirty="0"/>
              <a:t> or </a:t>
            </a:r>
            <a:r>
              <a:rPr lang="en-US" b="1" dirty="0" err="1"/>
              <a:t>krishakas</a:t>
            </a:r>
            <a:r>
              <a:rPr lang="en-US" b="1" dirty="0"/>
              <a:t>.</a:t>
            </a:r>
            <a:r>
              <a:rPr lang="en-US" dirty="0"/>
              <a:t> The society was stratified on the basis of </a:t>
            </a:r>
            <a:r>
              <a:rPr lang="en-US" dirty="0" err="1"/>
              <a:t>varna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It emerged as a marker of status. Cultivators and artisans were identified as the </a:t>
            </a:r>
            <a:r>
              <a:rPr lang="en-US" dirty="0" err="1"/>
              <a:t>shudras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A new social category that emerged during this period was placed below the </a:t>
            </a:r>
            <a:r>
              <a:rPr lang="en-US" dirty="0" err="1"/>
              <a:t>shudras</a:t>
            </a:r>
            <a:r>
              <a:rPr lang="en-US" dirty="0"/>
              <a:t> in the social hierarchy and considered untouchables.</a:t>
            </a:r>
          </a:p>
          <a:p>
            <a:pPr fontAlgn="base"/>
            <a:r>
              <a:rPr lang="en-US" dirty="0"/>
              <a:t>They were forced to live on the fringes of the settlements and subsisted on hunting and gathering their food.</a:t>
            </a:r>
          </a:p>
          <a:p>
            <a:pPr fontAlgn="base"/>
            <a:r>
              <a:rPr lang="en-US" dirty="0"/>
              <a:t>They were </a:t>
            </a:r>
            <a:r>
              <a:rPr lang="en-US" dirty="0" err="1"/>
              <a:t>marginalised</a:t>
            </a:r>
            <a:r>
              <a:rPr lang="en-US" dirty="0"/>
              <a:t> and given only menial jobs as </a:t>
            </a:r>
            <a:r>
              <a:rPr lang="en-US" dirty="0" err="1"/>
              <a:t>urbanisation</a:t>
            </a:r>
            <a:r>
              <a:rPr lang="en-US" dirty="0"/>
              <a:t> was on the rise.</a:t>
            </a:r>
          </a:p>
          <a:p>
            <a:pPr fontAlgn="base"/>
            <a:r>
              <a:rPr lang="en-US" dirty="0"/>
              <a:t>They had their own language, which was different from that spoken by the Indo-Aryans.</a:t>
            </a:r>
          </a:p>
          <a:p>
            <a:endParaRPr lang="en-US" dirty="0"/>
          </a:p>
        </p:txBody>
      </p:sp>
      <p:pic>
        <p:nvPicPr>
          <p:cNvPr id="2052" name="Picture 4" descr="https://rishiupsc.com/wp-content/uploads/2020/07/download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74002" y="1858695"/>
            <a:ext cx="280987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51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Mahajanapadas</a:t>
            </a:r>
            <a:r>
              <a:rPr lang="en-US" b="1" dirty="0"/>
              <a:t> and Second Urbanization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Agriculture improved during this phase of development in the middle </a:t>
            </a:r>
            <a:r>
              <a:rPr lang="en-US" dirty="0" err="1"/>
              <a:t>Gangetic</a:t>
            </a:r>
            <a:r>
              <a:rPr lang="en-US" dirty="0"/>
              <a:t> plains.</a:t>
            </a:r>
          </a:p>
          <a:p>
            <a:pPr fontAlgn="base"/>
            <a:r>
              <a:rPr lang="en-US" b="1" dirty="0"/>
              <a:t>Wet rice cultivation</a:t>
            </a:r>
            <a:r>
              <a:rPr lang="en-US" dirty="0"/>
              <a:t> began to yield more produce of rice than other crops, thus creating the necessary agrarian surplus. Protected irrigation alone was not responsible for the surplus production of </a:t>
            </a:r>
            <a:r>
              <a:rPr lang="en-US" b="1" dirty="0"/>
              <a:t>rice. Iron technology also played a crucial role.</a:t>
            </a:r>
            <a:endParaRPr lang="en-US" dirty="0"/>
          </a:p>
          <a:p>
            <a:pPr fontAlgn="base"/>
            <a:r>
              <a:rPr lang="en-US" dirty="0"/>
              <a:t>Agricultural surplus, the growth of crafts and trade, and the growing population led to the </a:t>
            </a:r>
            <a:r>
              <a:rPr lang="en-US" b="1" dirty="0"/>
              <a:t>emergence of towns</a:t>
            </a:r>
            <a:r>
              <a:rPr lang="en-US" dirty="0"/>
              <a:t> in the </a:t>
            </a:r>
            <a:r>
              <a:rPr lang="en-US" dirty="0" err="1"/>
              <a:t>Gangetic</a:t>
            </a:r>
            <a:r>
              <a:rPr lang="en-US" dirty="0"/>
              <a:t> plains.</a:t>
            </a:r>
          </a:p>
          <a:p>
            <a:pPr fontAlgn="base"/>
            <a:r>
              <a:rPr lang="en-US" dirty="0"/>
              <a:t>This is called the second </a:t>
            </a:r>
            <a:r>
              <a:rPr lang="en-US" dirty="0" err="1"/>
              <a:t>urbanisation</a:t>
            </a:r>
            <a:r>
              <a:rPr lang="en-US" dirty="0"/>
              <a:t> in Indian history after the </a:t>
            </a:r>
            <a:r>
              <a:rPr lang="en-US" b="1" dirty="0"/>
              <a:t>first </a:t>
            </a:r>
            <a:r>
              <a:rPr lang="en-US" b="1" dirty="0" err="1"/>
              <a:t>urbanisation</a:t>
            </a:r>
            <a:r>
              <a:rPr lang="en-US" b="1" dirty="0"/>
              <a:t> evident in the </a:t>
            </a:r>
            <a:r>
              <a:rPr lang="en-US" b="1" dirty="0" err="1"/>
              <a:t>Harappan</a:t>
            </a:r>
            <a:r>
              <a:rPr lang="en-US" b="1" dirty="0"/>
              <a:t> Civilization.</a:t>
            </a:r>
            <a:endParaRPr lang="en-US" dirty="0"/>
          </a:p>
          <a:p>
            <a:pPr fontAlgn="base"/>
            <a:r>
              <a:rPr lang="en-US" dirty="0"/>
              <a:t>Different types of </a:t>
            </a:r>
            <a:r>
              <a:rPr lang="en-US" b="1" dirty="0"/>
              <a:t>towns</a:t>
            </a:r>
            <a:r>
              <a:rPr lang="en-US" dirty="0"/>
              <a:t> came into </a:t>
            </a:r>
            <a:r>
              <a:rPr lang="en-US" dirty="0" smtClean="0"/>
              <a:t>being.</a:t>
            </a:r>
            <a:endParaRPr lang="en-US" dirty="0"/>
          </a:p>
          <a:p>
            <a:pPr fontAlgn="base"/>
            <a:r>
              <a:rPr lang="en-US" dirty="0"/>
              <a:t>Political and administrative </a:t>
            </a:r>
            <a:r>
              <a:rPr lang="en-US" dirty="0" err="1"/>
              <a:t>centres</a:t>
            </a:r>
            <a:r>
              <a:rPr lang="en-US" dirty="0"/>
              <a:t> such as </a:t>
            </a:r>
            <a:r>
              <a:rPr lang="en-US" dirty="0" err="1"/>
              <a:t>Rajgriha</a:t>
            </a:r>
            <a:r>
              <a:rPr lang="en-US" dirty="0"/>
              <a:t>, </a:t>
            </a:r>
            <a:r>
              <a:rPr lang="en-US" dirty="0" err="1"/>
              <a:t>Shravasti</a:t>
            </a:r>
            <a:r>
              <a:rPr lang="en-US" dirty="0"/>
              <a:t>, </a:t>
            </a:r>
            <a:r>
              <a:rPr lang="en-US" dirty="0" err="1"/>
              <a:t>Kaushambi</a:t>
            </a:r>
            <a:r>
              <a:rPr lang="en-US" dirty="0"/>
              <a:t> and </a:t>
            </a:r>
            <a:r>
              <a:rPr lang="en-US" dirty="0" err="1"/>
              <a:t>Champa</a:t>
            </a:r>
            <a:r>
              <a:rPr lang="en-US" dirty="0"/>
              <a:t> ,</a:t>
            </a:r>
            <a:r>
              <a:rPr lang="en-US" dirty="0" err="1"/>
              <a:t>Centres</a:t>
            </a:r>
            <a:r>
              <a:rPr lang="en-US" dirty="0"/>
              <a:t> of trade and commerce such as Ujjain and </a:t>
            </a:r>
            <a:r>
              <a:rPr lang="en-US" dirty="0" err="1"/>
              <a:t>Taxila</a:t>
            </a:r>
            <a:r>
              <a:rPr lang="en-US" dirty="0"/>
              <a:t> ,Holy </a:t>
            </a:r>
            <a:r>
              <a:rPr lang="en-US" dirty="0" err="1"/>
              <a:t>centres</a:t>
            </a:r>
            <a:r>
              <a:rPr lang="en-US" dirty="0"/>
              <a:t> such as </a:t>
            </a:r>
            <a:r>
              <a:rPr lang="en-US" dirty="0" err="1"/>
              <a:t>Vaishali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endParaRPr lang="en-US" dirty="0"/>
          </a:p>
        </p:txBody>
      </p:sp>
      <p:pic>
        <p:nvPicPr>
          <p:cNvPr id="4098" name="Picture 2" descr="https://rishiupsc.com/wp-content/uploads/2020/07/IMG_20200716_1038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57401" y="-95171"/>
            <a:ext cx="3334599" cy="238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27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https://rishiupsc.com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https://www.jagranjosh.com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www.Britannica.com\</a:t>
            </a:r>
            <a:endParaRPr lang="en-US" dirty="0" smtClean="0"/>
          </a:p>
          <a:p>
            <a:r>
              <a:rPr lang="en-US" smtClean="0"/>
              <a:t>Wikipedia.com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32221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413</Words>
  <Application>Microsoft Office PowerPoint</Application>
  <PresentationFormat>Custom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B.A.HISTORY(HONS)</vt:lpstr>
      <vt:lpstr>RISE OF JANAPADAS AND MAHAJANAPADAS-EXPANSION OF URBANISATION</vt:lpstr>
      <vt:lpstr>The key points related to the Janapadas and the Mahajanapadas-</vt:lpstr>
      <vt:lpstr>        Janapadas to Mahajanapadas </vt:lpstr>
      <vt:lpstr>Slide 5</vt:lpstr>
      <vt:lpstr>                     Gana-Sanghas</vt:lpstr>
      <vt:lpstr>           Monarchies or Kingdoms</vt:lpstr>
      <vt:lpstr>Mahajanapadas and Second Urbanization </vt:lpstr>
      <vt:lpstr>                     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B.A.HISTORY(HONS)</dc:title>
  <dc:creator>Microsoft account</dc:creator>
  <cp:lastModifiedBy>win 7</cp:lastModifiedBy>
  <cp:revision>3</cp:revision>
  <dcterms:created xsi:type="dcterms:W3CDTF">2022-08-31T06:56:03Z</dcterms:created>
  <dcterms:modified xsi:type="dcterms:W3CDTF">2023-01-13T08:25:31Z</dcterms:modified>
</cp:coreProperties>
</file>