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" TargetMode="External"/><Relationship Id="rId2" Type="http://schemas.openxmlformats.org/officeDocument/2006/relationships/hyperlink" Target="http://www.insightsonindia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B.A.HISTORY(HONS)</a:t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YEAR(SEMESTER 1)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5019" y="4050833"/>
            <a:ext cx="6400801" cy="10968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UNIT-2</a:t>
            </a:r>
          </a:p>
          <a:p>
            <a:r>
              <a:rPr lang="en-US" dirty="0" smtClean="0"/>
              <a:t>EMERGENCE OF EARLY HISTORIC INDIA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4978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4045"/>
          </a:xfrm>
        </p:spPr>
        <p:txBody>
          <a:bodyPr/>
          <a:lstStyle/>
          <a:p>
            <a:r>
              <a:rPr lang="en-US" dirty="0" smtClean="0"/>
              <a:t>        Invasion by alexander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6829"/>
            <a:ext cx="8596668" cy="4534534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Lato"/>
              </a:rPr>
              <a:t>Conquests of Alexander (327-326 BCE)</a:t>
            </a:r>
            <a:endParaRPr lang="en-US" dirty="0">
              <a:solidFill>
                <a:srgbClr val="333333"/>
              </a:solidFill>
              <a:latin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In 327 B.C.E., Alexander the Great began his foray into Punjab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Alexander fought an epic battle against the Indian monarch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Porus</a:t>
            </a:r>
            <a:r>
              <a:rPr lang="en-US" dirty="0">
                <a:solidFill>
                  <a:schemeClr val="tx1"/>
                </a:solidFill>
                <a:latin typeface="Lato"/>
              </a:rPr>
              <a:t> in the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Battle of </a:t>
            </a:r>
            <a:r>
              <a:rPr lang="en-US" b="1" dirty="0" err="1">
                <a:solidFill>
                  <a:schemeClr val="tx1"/>
                </a:solidFill>
                <a:latin typeface="Lato"/>
              </a:rPr>
              <a:t>Hydaspes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 (</a:t>
            </a:r>
            <a:r>
              <a:rPr lang="en-US" dirty="0">
                <a:solidFill>
                  <a:schemeClr val="tx1"/>
                </a:solidFill>
                <a:latin typeface="Lato"/>
              </a:rPr>
              <a:t>326 BCE).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He made an alliance with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Porus</a:t>
            </a:r>
            <a:r>
              <a:rPr lang="en-US" dirty="0">
                <a:solidFill>
                  <a:schemeClr val="tx1"/>
                </a:solidFill>
                <a:latin typeface="Lato"/>
              </a:rPr>
              <a:t>, and appointed him the Satrap of his own Kingdom.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East of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Porus</a:t>
            </a:r>
            <a:r>
              <a:rPr lang="en-US" dirty="0">
                <a:solidFill>
                  <a:schemeClr val="tx1"/>
                </a:solidFill>
                <a:latin typeface="Lato"/>
              </a:rPr>
              <a:t>’ kingdom, near the Ganges River, the powerful kingdom of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Magadha reigned</a:t>
            </a:r>
            <a:r>
              <a:rPr lang="en-US" dirty="0">
                <a:solidFill>
                  <a:schemeClr val="tx1"/>
                </a:solidFill>
                <a:latin typeface="Lato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Exhausted and daunted by the prospect of facing another formidable Indian army at the Ganges River, his army mutinied at the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Hyphasis</a:t>
            </a:r>
            <a:r>
              <a:rPr lang="en-US" dirty="0">
                <a:solidFill>
                  <a:schemeClr val="tx1"/>
                </a:solidFill>
                <a:latin typeface="Lato"/>
              </a:rPr>
              <a:t> (modern Beas),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refusing to march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further East.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Lato"/>
              </a:rPr>
              <a:t>Effects of his Invasion</a:t>
            </a:r>
            <a:endParaRPr lang="en-US" dirty="0">
              <a:solidFill>
                <a:srgbClr val="404040"/>
              </a:solidFill>
              <a:latin typeface="Lat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Alexander’s invasion was an unimportant event in the History of India and as such it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did not leave any permanent mark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on its civilization due to: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His Untimely Death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Short Stay in India, because of which the Greeks could not influence the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civilisation</a:t>
            </a:r>
            <a:r>
              <a:rPr lang="en-US" dirty="0">
                <a:solidFill>
                  <a:schemeClr val="tx1"/>
                </a:solidFill>
                <a:latin typeface="Lato"/>
              </a:rPr>
              <a:t> of India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It was merely a border invasion, and did not affect the Indian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Civilisation</a:t>
            </a:r>
            <a:r>
              <a:rPr lang="en-US" dirty="0">
                <a:solidFill>
                  <a:schemeClr val="tx1"/>
                </a:solidFill>
                <a:latin typeface="Lato"/>
              </a:rPr>
              <a:t> much.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Founding of the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Mauryan</a:t>
            </a:r>
            <a:r>
              <a:rPr lang="en-US" dirty="0">
                <a:solidFill>
                  <a:schemeClr val="tx1"/>
                </a:solidFill>
                <a:latin typeface="Lato"/>
              </a:rPr>
              <a:t> Dynasty. No sooner did Alexander turn his back, all his Indian territories were occupied by Chandragupta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Maurya</a:t>
            </a:r>
            <a:r>
              <a:rPr lang="en-US" dirty="0">
                <a:solidFill>
                  <a:schemeClr val="tx1"/>
                </a:solidFill>
                <a:latin typeface="Lato"/>
              </a:rPr>
              <a:t> and thus even the last vestiges of the Greek invasion were obliterated</a:t>
            </a:r>
            <a:r>
              <a:rPr lang="en-US" dirty="0">
                <a:solidFill>
                  <a:srgbClr val="404040"/>
                </a:solidFill>
                <a:latin typeface="Lato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358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31" y="1"/>
            <a:ext cx="8225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3989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81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Indirect consequences of alexander invasion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00766"/>
            <a:ext cx="9728796" cy="55572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404040"/>
              </a:solidFill>
              <a:latin typeface="Lat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6600"/>
                </a:solidFill>
                <a:latin typeface="Lato"/>
              </a:rPr>
              <a:t>It helped in the Founding of the </a:t>
            </a:r>
            <a:r>
              <a:rPr lang="en-US" b="1" dirty="0" err="1">
                <a:solidFill>
                  <a:srgbClr val="FF6600"/>
                </a:solidFill>
                <a:latin typeface="Lato"/>
              </a:rPr>
              <a:t>Mauryan</a:t>
            </a:r>
            <a:r>
              <a:rPr lang="en-US" b="1" dirty="0">
                <a:solidFill>
                  <a:srgbClr val="FF6600"/>
                </a:solidFill>
                <a:latin typeface="Lato"/>
              </a:rPr>
              <a:t> Dynasty</a:t>
            </a:r>
            <a:endParaRPr lang="en-US" dirty="0">
              <a:solidFill>
                <a:srgbClr val="404040"/>
              </a:solidFill>
              <a:latin typeface="Lato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Alexander’s invasion had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reduced the strength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of the various states as well as the warlike tribes of the Punjab, so that it became quite easy for Chandragupta to subdue them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6600"/>
                </a:solidFill>
                <a:latin typeface="Lato"/>
              </a:rPr>
              <a:t>It helped in promoting India’s Unity</a:t>
            </a:r>
            <a:endParaRPr lang="en-US" dirty="0">
              <a:solidFill>
                <a:srgbClr val="404040"/>
              </a:solidFill>
              <a:latin typeface="Lato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One significant result of these petty state and warlike tribes being crushed by Alexander was the task of establishing a strong empire became too easy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6600"/>
                </a:solidFill>
                <a:latin typeface="Lato"/>
              </a:rPr>
              <a:t>Enhanced Relations with Western Countries</a:t>
            </a:r>
            <a:endParaRPr lang="en-US" dirty="0">
              <a:solidFill>
                <a:srgbClr val="404040"/>
              </a:solidFill>
              <a:latin typeface="Lato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Alexander’s invasion opened four new routes between India and Europe so that India could now have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direct relations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with the European countries.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The discovery of these routes also encouraged trade.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Several Indian traders, artisans and religious scholars went to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other countries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and some people came to India from other countries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6600"/>
                </a:solidFill>
                <a:latin typeface="Lato"/>
              </a:rPr>
              <a:t>Help in building Indian Chronology for subsequent Events.</a:t>
            </a:r>
            <a:endParaRPr lang="en-US" dirty="0">
              <a:solidFill>
                <a:srgbClr val="404040"/>
              </a:solidFill>
              <a:latin typeface="Lato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Alexander’s invasion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helped in the construction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of the Indian history.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He invaded India in 326 A.D. a date which helped us a lot in determining the Indian chronology.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Indian texts especially the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Puranas</a:t>
            </a:r>
            <a:r>
              <a:rPr lang="en-US" dirty="0">
                <a:solidFill>
                  <a:schemeClr val="tx1"/>
                </a:solidFill>
                <a:latin typeface="Lato"/>
              </a:rPr>
              <a:t> have ignored to record events in chronological order.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Lato"/>
              </a:rPr>
              <a:t>Megasthenes</a:t>
            </a:r>
            <a:r>
              <a:rPr lang="en-US" dirty="0">
                <a:solidFill>
                  <a:schemeClr val="tx1"/>
                </a:solidFill>
                <a:latin typeface="Lato"/>
              </a:rPr>
              <a:t> and other Greek writers have written a lot about the contemporary Indian society. Their descriptions have proved valuable in this respect.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Thus, Historians who accompanied Alexander have given an important information about the social and economic conditions of India.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6600"/>
                </a:solidFill>
                <a:latin typeface="Lato"/>
              </a:rPr>
              <a:t>Exchange of culture</a:t>
            </a:r>
            <a:endParaRPr lang="en-US" dirty="0">
              <a:solidFill>
                <a:srgbClr val="404040"/>
              </a:solidFill>
              <a:latin typeface="Lato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The Indians learnt from the Greeks the art of making beautiful idols and coins.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The </a:t>
            </a:r>
            <a:r>
              <a:rPr lang="en-US" b="1" dirty="0" err="1">
                <a:solidFill>
                  <a:schemeClr val="tx1"/>
                </a:solidFill>
                <a:latin typeface="Lato"/>
              </a:rPr>
              <a:t>Gandhara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 School of Art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is a direct consequence of the Greek art.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The Indians also learnt a lot from the Greek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astronomers</a:t>
            </a:r>
            <a:r>
              <a:rPr lang="en-US" dirty="0">
                <a:solidFill>
                  <a:schemeClr val="tx1"/>
                </a:solidFill>
                <a:latin typeface="Lato"/>
              </a:rPr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On the other hand, the Indians greatly influenced the philosophy and several Greeks embraced the Hindu faith.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4718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5408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latin typeface="Lato"/>
              </a:rPr>
              <a:t>Seleucid invasion (304 B.C.E.)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/>
                </a:solidFill>
                <a:latin typeface="Lato"/>
              </a:rPr>
              <a:t>Seleucus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 I </a:t>
            </a:r>
            <a:r>
              <a:rPr lang="en-US" b="1" dirty="0" err="1">
                <a:solidFill>
                  <a:schemeClr val="tx1"/>
                </a:solidFill>
                <a:latin typeface="Lato"/>
              </a:rPr>
              <a:t>Nicator</a:t>
            </a:r>
            <a:r>
              <a:rPr lang="en-US" dirty="0">
                <a:solidFill>
                  <a:schemeClr val="tx1"/>
                </a:solidFill>
                <a:latin typeface="Lato"/>
              </a:rPr>
              <a:t>, founder of the Seleucid dynasty and one of Alexander’s former generals, invaded Pakistan and modern Punjab in northern India in 304 B.C.E. owe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However, Chandragupta forced an alliance with Seleucid.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Later,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Seleucus</a:t>
            </a:r>
            <a:r>
              <a:rPr lang="en-US" dirty="0">
                <a:solidFill>
                  <a:schemeClr val="tx1"/>
                </a:solidFill>
                <a:latin typeface="Lato"/>
              </a:rPr>
              <a:t> also sent </a:t>
            </a:r>
            <a:r>
              <a:rPr lang="en-US" b="1" dirty="0" err="1">
                <a:solidFill>
                  <a:schemeClr val="tx1"/>
                </a:solidFill>
                <a:latin typeface="Lato"/>
              </a:rPr>
              <a:t>Megasthenes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as his ambassador to Chandragupta’s court.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Lato"/>
              </a:rPr>
              <a:t>Megasthenes</a:t>
            </a:r>
            <a:r>
              <a:rPr lang="en-US" dirty="0">
                <a:solidFill>
                  <a:schemeClr val="tx1"/>
                </a:solidFill>
                <a:latin typeface="Lato"/>
              </a:rPr>
              <a:t> visited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Pataliputra</a:t>
            </a:r>
            <a:r>
              <a:rPr lang="en-US" dirty="0">
                <a:solidFill>
                  <a:schemeClr val="tx1"/>
                </a:solidFill>
                <a:latin typeface="Lato"/>
              </a:rPr>
              <a:t> (modern Patna in Bihar state), capital of Chandragupta, often.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He wrote a detailed description of India and Chandragupta’s reign.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The Seleucids and the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Mauryan</a:t>
            </a:r>
            <a:r>
              <a:rPr lang="en-US" dirty="0">
                <a:solidFill>
                  <a:schemeClr val="tx1"/>
                </a:solidFill>
                <a:latin typeface="Lato"/>
              </a:rPr>
              <a:t> emperors maintained cordial relations strengthened by frequent diplomatic exchanges until the fall of the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Mauryan</a:t>
            </a:r>
            <a:r>
              <a:rPr lang="en-US" dirty="0">
                <a:solidFill>
                  <a:schemeClr val="tx1"/>
                </a:solidFill>
                <a:latin typeface="Lato"/>
              </a:rPr>
              <a:t> Empire.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7616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96" y="392577"/>
            <a:ext cx="7830649" cy="614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8944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www.insightsonindia.com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www.britannica.com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Pictures references- </a:t>
            </a:r>
            <a:r>
              <a:rPr lang="en-US" dirty="0" err="1" smtClean="0"/>
              <a:t>google</a:t>
            </a:r>
            <a:r>
              <a:rPr lang="en-US" dirty="0" smtClean="0"/>
              <a:t>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613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Iranian and Macedonian invasions –causes and impacts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Lato"/>
              </a:rPr>
              <a:t> 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FF0000"/>
                </a:solidFill>
                <a:latin typeface="Lato"/>
              </a:rPr>
              <a:t>Iranian </a:t>
            </a:r>
            <a:r>
              <a:rPr lang="en-US" b="1" u="sng" dirty="0">
                <a:solidFill>
                  <a:srgbClr val="FF0000"/>
                </a:solidFill>
                <a:latin typeface="Lato"/>
              </a:rPr>
              <a:t>Invasion of India</a:t>
            </a:r>
            <a:endParaRPr lang="en-US" dirty="0" smtClean="0">
              <a:solidFill>
                <a:srgbClr val="404040"/>
              </a:solidFill>
              <a:latin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Lato"/>
              </a:rPr>
              <a:t>The </a:t>
            </a:r>
            <a:r>
              <a:rPr lang="en-US" dirty="0">
                <a:solidFill>
                  <a:schemeClr val="tx1"/>
                </a:solidFill>
                <a:latin typeface="Lato"/>
              </a:rPr>
              <a:t>Iranians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invaded India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in the 6th century B.C, when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King Darius I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ruled over Iran.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He invaded India and occupied the territories in the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North-Western Frontier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Province, Sind and Punjab in 516 B.C.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These parts remained with the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Iranian Empire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till Alexander’s invasion of India.</a:t>
            </a:r>
          </a:p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  <a:latin typeface="Lato"/>
              </a:rPr>
              <a:t>The Condition in India, at that time</a:t>
            </a:r>
            <a:endParaRPr lang="en-US" dirty="0">
              <a:solidFill>
                <a:srgbClr val="333333"/>
              </a:solidFill>
              <a:latin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In north-east India, smaller principalities and republics gradually merged with the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Magadhan</a:t>
            </a:r>
            <a:r>
              <a:rPr lang="en-US" dirty="0">
                <a:solidFill>
                  <a:schemeClr val="tx1"/>
                </a:solidFill>
                <a:latin typeface="Lato"/>
              </a:rPr>
              <a:t> Empire.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Lato"/>
              </a:rPr>
              <a:t>North-west India</a:t>
            </a:r>
            <a:r>
              <a:rPr lang="en-US" dirty="0">
                <a:solidFill>
                  <a:schemeClr val="tx1"/>
                </a:solidFill>
                <a:latin typeface="Lato"/>
              </a:rPr>
              <a:t>, however, presented a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different picture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in the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sixth century BC</a:t>
            </a:r>
            <a:r>
              <a:rPr lang="en-US" dirty="0">
                <a:solidFill>
                  <a:schemeClr val="tx1"/>
                </a:solidFill>
                <a:latin typeface="Lato"/>
              </a:rPr>
              <a:t>. Several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small principalities</a:t>
            </a:r>
            <a:r>
              <a:rPr lang="en-US" dirty="0">
                <a:solidFill>
                  <a:schemeClr val="tx1"/>
                </a:solidFill>
                <a:latin typeface="Lato"/>
              </a:rPr>
              <a:t>, such as those of the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Kambojas</a:t>
            </a:r>
            <a:r>
              <a:rPr lang="en-US" dirty="0">
                <a:solidFill>
                  <a:schemeClr val="tx1"/>
                </a:solidFill>
                <a:latin typeface="Lato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Gandharas</a:t>
            </a:r>
            <a:r>
              <a:rPr lang="en-US" dirty="0">
                <a:solidFill>
                  <a:schemeClr val="tx1"/>
                </a:solidFill>
                <a:latin typeface="Lato"/>
              </a:rPr>
              <a:t>, and Madras fought one another.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This area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 did not have any powerful kingdom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like that of Magadha to weld the warring communities into one organized kingdom.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Further, as the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area was fertile and rich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in natural resources, it attracted the attention of its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neighbours</a:t>
            </a:r>
            <a:r>
              <a:rPr lang="en-US" dirty="0">
                <a:solidFill>
                  <a:schemeClr val="tx1"/>
                </a:solidFill>
                <a:latin typeface="Lato"/>
              </a:rPr>
              <a:t>. In addition, it could be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easily penetrated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through the passes in the Hindu Kush.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9903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INVASION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Lato"/>
              </a:rPr>
              <a:t>The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Achaemenian</a:t>
            </a:r>
            <a:r>
              <a:rPr lang="en-US" dirty="0">
                <a:solidFill>
                  <a:schemeClr val="tx1"/>
                </a:solidFill>
                <a:latin typeface="Lato"/>
              </a:rPr>
              <a:t> rulers of Iran, who expanded their empire at the same time as the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Magadhan</a:t>
            </a:r>
            <a:r>
              <a:rPr lang="en-US" dirty="0">
                <a:solidFill>
                  <a:schemeClr val="tx1"/>
                </a:solidFill>
                <a:latin typeface="Lato"/>
              </a:rPr>
              <a:t> princes,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took advantage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of the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 political disunity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on the north-west frontier.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The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Iranian ruler Darius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penetrated north-west India in 516 BC and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annexed the Punjab</a:t>
            </a:r>
            <a:r>
              <a:rPr lang="en-US" dirty="0">
                <a:solidFill>
                  <a:schemeClr val="tx1"/>
                </a:solidFill>
                <a:latin typeface="Lato"/>
              </a:rPr>
              <a:t>, west of the Indus, and Sindh.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This area was converted into the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twentieth province or Satrapy of Iran</a:t>
            </a:r>
            <a:r>
              <a:rPr lang="en-US" dirty="0">
                <a:solidFill>
                  <a:schemeClr val="tx1"/>
                </a:solidFill>
                <a:latin typeface="Lato"/>
              </a:rPr>
              <a:t>, which had a total number of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twenty-eight satrapies</a:t>
            </a:r>
            <a:r>
              <a:rPr lang="en-US" dirty="0">
                <a:solidFill>
                  <a:schemeClr val="tx1"/>
                </a:solidFill>
                <a:latin typeface="Lato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The ‘’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Indian satrapy’’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included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Sindh</a:t>
            </a:r>
            <a:r>
              <a:rPr lang="en-US" dirty="0">
                <a:solidFill>
                  <a:schemeClr val="tx1"/>
                </a:solidFill>
                <a:latin typeface="Lato"/>
              </a:rPr>
              <a:t>, the north-west frontier, and the part of Punjab that lay to the west of the Indus.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Further, the Indian subjects were also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enrolled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in the Iranian army.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Xerxes, Darius’s successor, employed Indians in the long war against the Greeks. It appears that India continued to be a part of the Iranian empire till its invasion by Alexander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8558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latin typeface="Lato"/>
              </a:rPr>
              <a:t>Impact of the Invasion on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6600"/>
                </a:solidFill>
                <a:latin typeface="Lato"/>
              </a:rPr>
              <a:t>Political impact</a:t>
            </a:r>
            <a:endParaRPr lang="en-US" dirty="0">
              <a:solidFill>
                <a:srgbClr val="404040"/>
              </a:solidFill>
              <a:latin typeface="Lat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Even though the invasion did not affect Indian Politics in any significant manner, it only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exposed the weakness of the Indian Defense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in that region and paved way for the conquest of Alexander.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The Satrap system of administration introduced by Persians in Indian provinces, served as model to later dynasties especially the </a:t>
            </a:r>
            <a:r>
              <a:rPr lang="en-US" b="1" dirty="0" err="1">
                <a:solidFill>
                  <a:schemeClr val="tx1"/>
                </a:solidFill>
                <a:latin typeface="Lato"/>
              </a:rPr>
              <a:t>Sakas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 and </a:t>
            </a:r>
            <a:r>
              <a:rPr lang="en-US" b="1" dirty="0" err="1">
                <a:solidFill>
                  <a:schemeClr val="tx1"/>
                </a:solidFill>
                <a:latin typeface="Lato"/>
              </a:rPr>
              <a:t>Kushanas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.</a:t>
            </a:r>
            <a:endParaRPr lang="en-US" dirty="0">
              <a:solidFill>
                <a:schemeClr val="tx1"/>
              </a:solidFill>
              <a:latin typeface="Lat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Eventually, Indians learnt the necessity of strong and united empire to repel the foreign invasions.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6600"/>
                </a:solidFill>
                <a:latin typeface="Lato"/>
              </a:rPr>
              <a:t>Encouragement to Trade</a:t>
            </a:r>
            <a:endParaRPr lang="en-US" dirty="0">
              <a:solidFill>
                <a:srgbClr val="404040"/>
              </a:solidFill>
              <a:latin typeface="Lat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The mutual contacts helped in the growth of trade between the two countries.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The India Traders and merchants now reached distant places in the Vast Persian Empire to dispose of their goods.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Similarly, the Persian goods began to flow smoothly into India.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6600"/>
                </a:solidFill>
                <a:latin typeface="Lato"/>
              </a:rPr>
              <a:t>Settlement of Foreigners on Indian Soil</a:t>
            </a:r>
            <a:endParaRPr lang="en-US" dirty="0">
              <a:solidFill>
                <a:srgbClr val="404040"/>
              </a:solidFill>
              <a:latin typeface="Lat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A large number of foreigners, the Greek the Persians, Turks etc. settled down in the North –Western parts of India.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With the passage of time they completely absorbed among the Indians.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8557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INVASION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6600"/>
                </a:solidFill>
                <a:latin typeface="Lato"/>
              </a:rPr>
              <a:t>Impact on Art and Architecture</a:t>
            </a:r>
            <a:endParaRPr lang="en-US" dirty="0">
              <a:solidFill>
                <a:srgbClr val="404040"/>
              </a:solidFill>
              <a:latin typeface="Lat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The Iranian art also influenced the Indian art.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Lato"/>
              </a:rPr>
              <a:t>Ashoka</a:t>
            </a:r>
            <a:r>
              <a:rPr lang="en-US" dirty="0">
                <a:solidFill>
                  <a:schemeClr val="tx1"/>
                </a:solidFill>
                <a:latin typeface="Lato"/>
              </a:rPr>
              <a:t>, followed the Iranian custom of preaching ideals by inscribing them on the stone pillars.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The Indians also learnt the art of polishing.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6600"/>
                </a:solidFill>
                <a:latin typeface="Lato"/>
              </a:rPr>
              <a:t>Interchange of Indo Persian culture</a:t>
            </a:r>
            <a:endParaRPr lang="en-US" dirty="0">
              <a:solidFill>
                <a:srgbClr val="404040"/>
              </a:solidFill>
              <a:latin typeface="Lat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Indian Scholars and philosophers went to Persia and exchanged their views freely with the intellectuals of that country.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This contact brought about a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great change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in the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outlook of the people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and bought the people closer.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6600"/>
                </a:solidFill>
                <a:latin typeface="Lato"/>
              </a:rPr>
              <a:t>Impact on Art and Architecture</a:t>
            </a:r>
            <a:endParaRPr lang="en-US" dirty="0">
              <a:solidFill>
                <a:srgbClr val="404040"/>
              </a:solidFill>
              <a:latin typeface="Lat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According to </a:t>
            </a:r>
            <a:r>
              <a:rPr lang="en-US" b="1" dirty="0" err="1">
                <a:solidFill>
                  <a:schemeClr val="tx1"/>
                </a:solidFill>
                <a:latin typeface="Lato"/>
              </a:rPr>
              <a:t>Megasthenes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(Greek Ambassador at court of Chandragupta), the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Mauryan</a:t>
            </a:r>
            <a:r>
              <a:rPr lang="en-US" dirty="0">
                <a:solidFill>
                  <a:schemeClr val="tx1"/>
                </a:solidFill>
                <a:latin typeface="Lato"/>
              </a:rPr>
              <a:t> ruler adopted certain Persian Ceremonies and rituals. Hence, the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Mauryan</a:t>
            </a:r>
            <a:r>
              <a:rPr lang="en-US" dirty="0">
                <a:solidFill>
                  <a:schemeClr val="tx1"/>
                </a:solidFill>
                <a:latin typeface="Lato"/>
              </a:rPr>
              <a:t> art was influenced by the Persian art to some extent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Asoka, followed Iranian custom of preaching ideals by inscribing them on the stone pillars. The Architecture of the period of Asoka was influenced by Persian Architecture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Iranian influence may also be traced in the preamble to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Ashoka’s</a:t>
            </a:r>
            <a:r>
              <a:rPr lang="en-US" dirty="0">
                <a:solidFill>
                  <a:schemeClr val="tx1"/>
                </a:solidFill>
                <a:latin typeface="Lato"/>
              </a:rPr>
              <a:t> edicts as well as in certain terms used in them. For instance, for the Iranian term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dipi</a:t>
            </a:r>
            <a:r>
              <a:rPr lang="en-US" dirty="0">
                <a:solidFill>
                  <a:schemeClr val="tx1"/>
                </a:solidFill>
                <a:latin typeface="Lato"/>
              </a:rPr>
              <a:t>, the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Ashokan</a:t>
            </a:r>
            <a:r>
              <a:rPr lang="en-US" dirty="0">
                <a:solidFill>
                  <a:schemeClr val="tx1"/>
                </a:solidFill>
                <a:latin typeface="Lato"/>
              </a:rPr>
              <a:t> scribe used the term </a:t>
            </a:r>
            <a:r>
              <a:rPr lang="en-US" b="1" dirty="0" err="1" smtClean="0">
                <a:solidFill>
                  <a:schemeClr val="tx1"/>
                </a:solidFill>
                <a:latin typeface="Lato"/>
              </a:rPr>
              <a:t>lipi</a:t>
            </a:r>
            <a:r>
              <a:rPr lang="en-US" b="1" dirty="0" smtClean="0">
                <a:solidFill>
                  <a:schemeClr val="tx1"/>
                </a:solidFill>
                <a:latin typeface="Lato"/>
              </a:rPr>
              <a:t>.</a:t>
            </a:r>
            <a:endParaRPr lang="en-US" dirty="0">
              <a:solidFill>
                <a:schemeClr val="tx1"/>
              </a:solidFill>
              <a:latin typeface="La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877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INVASION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6600"/>
                </a:solidFill>
                <a:latin typeface="Lato"/>
              </a:rPr>
              <a:t>Kharoshthi</a:t>
            </a:r>
            <a:r>
              <a:rPr lang="en-US" b="1" dirty="0">
                <a:solidFill>
                  <a:srgbClr val="FF6600"/>
                </a:solidFill>
                <a:latin typeface="Lato"/>
              </a:rPr>
              <a:t> script</a:t>
            </a:r>
            <a:endParaRPr lang="en-US" dirty="0">
              <a:solidFill>
                <a:srgbClr val="404040"/>
              </a:solidFill>
              <a:latin typeface="Lat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The Aramaic form of writing, which the Persians introduced in the North-Western India, after their conquest, gradually developed into the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Kharoshti</a:t>
            </a:r>
            <a:r>
              <a:rPr lang="en-US" dirty="0">
                <a:solidFill>
                  <a:schemeClr val="tx1"/>
                </a:solidFill>
                <a:latin typeface="Lato"/>
              </a:rPr>
              <a:t> script, which is written from right to left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All the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Asokan</a:t>
            </a:r>
            <a:r>
              <a:rPr lang="en-US" dirty="0">
                <a:solidFill>
                  <a:schemeClr val="tx1"/>
                </a:solidFill>
                <a:latin typeface="Lato"/>
              </a:rPr>
              <a:t> rock inscription, in the North-West India were engraved in the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Kharoshti</a:t>
            </a:r>
            <a:r>
              <a:rPr lang="en-US" dirty="0">
                <a:solidFill>
                  <a:schemeClr val="tx1"/>
                </a:solidFill>
                <a:latin typeface="Lato"/>
              </a:rPr>
              <a:t> script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The idea of inscribing ethical exhortations on rocks, in form of royal proclamations might have been borrowed from Persia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6600"/>
                </a:solidFill>
                <a:latin typeface="Lato"/>
              </a:rPr>
              <a:t>Influence on Coinage</a:t>
            </a:r>
            <a:endParaRPr lang="en-US" dirty="0">
              <a:solidFill>
                <a:srgbClr val="404040"/>
              </a:solidFill>
              <a:latin typeface="Lat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The Persian silver coins that were in circulation in India, were known for their refined minting and elegant looks.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This had an impact, as Indian rulers adopted similar techniques to mint their coins on the Persian model.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Lato"/>
              </a:rPr>
              <a:t>Thus, the Iranian invasion led to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certain lasting impacts</a:t>
            </a:r>
            <a:r>
              <a:rPr lang="en-US" dirty="0">
                <a:solidFill>
                  <a:schemeClr val="tx1"/>
                </a:solidFill>
                <a:latin typeface="Lato"/>
              </a:rPr>
              <a:t>. Also, it appears that through the Iranians, the Greeks learnt about the great wealth of India, which whetted their greed and led to Alexander’s invasion of </a:t>
            </a:r>
            <a:r>
              <a:rPr lang="en-US" dirty="0" smtClean="0">
                <a:solidFill>
                  <a:schemeClr val="tx1"/>
                </a:solidFill>
                <a:latin typeface="Lato"/>
              </a:rPr>
              <a:t>India.</a:t>
            </a:r>
            <a:endParaRPr lang="en-US" dirty="0">
              <a:solidFill>
                <a:schemeClr val="tx1"/>
              </a:solidFill>
              <a:latin typeface="La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125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378" y="1125158"/>
            <a:ext cx="5938368" cy="43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680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Macedonian Invasion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Lato"/>
              </a:rPr>
              <a:t>Introduction</a:t>
            </a:r>
            <a:endParaRPr lang="en-US" dirty="0">
              <a:solidFill>
                <a:srgbClr val="333333"/>
              </a:solidFill>
              <a:latin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Macedonia is a traditional region of Greece, comprising the north-central portion of the country.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The Greek conquests of India took place in the years before the Common Era, and a rich trade flourished between India and Greece, especially in silk, spices, and gold.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The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Greeks invaded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India several times,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starting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with the conquest of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Alexander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the Great between the years 327 to 326 B.C.E.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Alexander left Greek troops in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Taxila</a:t>
            </a:r>
            <a:r>
              <a:rPr lang="en-US" dirty="0">
                <a:solidFill>
                  <a:schemeClr val="tx1"/>
                </a:solidFill>
                <a:latin typeface="Lato"/>
              </a:rPr>
              <a:t> (today’s Pakistan) where they governed the region until 316 B.C.E.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Later </a:t>
            </a:r>
            <a:r>
              <a:rPr lang="en-US" b="1" dirty="0" err="1">
                <a:solidFill>
                  <a:schemeClr val="tx1"/>
                </a:solidFill>
                <a:latin typeface="Lato"/>
              </a:rPr>
              <a:t>Seleucus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 I </a:t>
            </a:r>
            <a:r>
              <a:rPr lang="en-US" b="1" dirty="0" err="1">
                <a:solidFill>
                  <a:schemeClr val="tx1"/>
                </a:solidFill>
                <a:latin typeface="Lato"/>
              </a:rPr>
              <a:t>Nicator</a:t>
            </a:r>
            <a:r>
              <a:rPr lang="en-US" dirty="0">
                <a:solidFill>
                  <a:schemeClr val="tx1"/>
                </a:solidFill>
                <a:latin typeface="Lato"/>
              </a:rPr>
              <a:t>, one of Alexander’s generals, invaded today’s Pakistan and Punjab in 304 B.C.E., founding the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Seleucid dynasty</a:t>
            </a:r>
            <a:endParaRPr lang="en-US" dirty="0">
              <a:solidFill>
                <a:schemeClr val="tx1"/>
              </a:solidFill>
              <a:latin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From 180 B.C.E. to 10 C.E. the Greek empire expanded the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Greco-Bactrian dynasty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into northwest and northern India.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Their rule of the region ended with the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Scythians and </a:t>
            </a:r>
            <a:r>
              <a:rPr lang="en-US" b="1" dirty="0" err="1">
                <a:solidFill>
                  <a:schemeClr val="tx1"/>
                </a:solidFill>
                <a:latin typeface="Lato"/>
              </a:rPr>
              <a:t>Kushans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.</a:t>
            </a:r>
            <a:endParaRPr lang="en-US" dirty="0">
              <a:solidFill>
                <a:schemeClr val="tx1"/>
              </a:solidFill>
              <a:latin typeface="La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468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8287"/>
          </a:xfrm>
        </p:spPr>
        <p:txBody>
          <a:bodyPr/>
          <a:lstStyle/>
          <a:p>
            <a:r>
              <a:rPr lang="en-US" dirty="0" smtClean="0"/>
              <a:t>        Condition of </a:t>
            </a:r>
            <a:r>
              <a:rPr lang="en-US" dirty="0" err="1" smtClean="0"/>
              <a:t>india</a:t>
            </a:r>
            <a:r>
              <a:rPr lang="en-US" dirty="0" smtClean="0"/>
              <a:t> at that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16677"/>
            <a:ext cx="8596668" cy="4624686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6600"/>
                </a:solidFill>
                <a:latin typeface="Lato"/>
              </a:rPr>
              <a:t>Political Condition</a:t>
            </a:r>
            <a:endParaRPr lang="en-US" dirty="0">
              <a:solidFill>
                <a:srgbClr val="404040"/>
              </a:solidFill>
              <a:latin typeface="Lat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At that time, there was not any mighty empire in India and the whole country was divided into several small republics and monarchical states which were constantly fighting with one another.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Across the Beas River the strong </a:t>
            </a:r>
            <a:r>
              <a:rPr lang="en-US" b="1" dirty="0" err="1">
                <a:solidFill>
                  <a:schemeClr val="tx1"/>
                </a:solidFill>
                <a:latin typeface="Lato"/>
              </a:rPr>
              <a:t>Magadhan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 Empire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had neither the will or time to intervene in the political Change s occurring in the states lying to the west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9900"/>
                </a:solidFill>
                <a:latin typeface="Lato"/>
              </a:rPr>
              <a:t>Ambhi’s</a:t>
            </a:r>
            <a:r>
              <a:rPr lang="en-US" b="1" dirty="0">
                <a:solidFill>
                  <a:srgbClr val="FF9900"/>
                </a:solidFill>
                <a:latin typeface="Lato"/>
              </a:rPr>
              <a:t> Kingdom</a:t>
            </a:r>
            <a:endParaRPr lang="en-US" dirty="0">
              <a:solidFill>
                <a:srgbClr val="404040"/>
              </a:solidFill>
              <a:latin typeface="Lato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The kingdom of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Taxila</a:t>
            </a:r>
            <a:r>
              <a:rPr lang="en-US" dirty="0">
                <a:solidFill>
                  <a:schemeClr val="tx1"/>
                </a:solidFill>
                <a:latin typeface="Lato"/>
              </a:rPr>
              <a:t> lay between the river Indus and Jhelum. It was ruled by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Ambhi</a:t>
            </a:r>
            <a:r>
              <a:rPr lang="en-US" dirty="0">
                <a:solidFill>
                  <a:schemeClr val="tx1"/>
                </a:solidFill>
                <a:latin typeface="Lato"/>
              </a:rPr>
              <a:t> who was the sworn enemy of his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neighbouring</a:t>
            </a:r>
            <a:r>
              <a:rPr lang="en-US" dirty="0">
                <a:solidFill>
                  <a:schemeClr val="tx1"/>
                </a:solidFill>
                <a:latin typeface="Lato"/>
              </a:rPr>
              <a:t> ruler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Porus</a:t>
            </a:r>
            <a:r>
              <a:rPr lang="en-US" dirty="0">
                <a:solidFill>
                  <a:schemeClr val="tx1"/>
                </a:solidFill>
                <a:latin typeface="Lato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FF9900"/>
                </a:solidFill>
                <a:latin typeface="Lato"/>
              </a:rPr>
              <a:t>Porus’s</a:t>
            </a:r>
            <a:r>
              <a:rPr lang="en-US" b="1" dirty="0">
                <a:solidFill>
                  <a:srgbClr val="FF9900"/>
                </a:solidFill>
                <a:latin typeface="Lato"/>
              </a:rPr>
              <a:t> Kingdom</a:t>
            </a:r>
            <a:endParaRPr lang="en-US" dirty="0">
              <a:solidFill>
                <a:srgbClr val="404040"/>
              </a:solidFill>
              <a:latin typeface="Lato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Lato"/>
              </a:rPr>
              <a:t>Porus</a:t>
            </a:r>
            <a:r>
              <a:rPr lang="en-US" dirty="0">
                <a:solidFill>
                  <a:schemeClr val="tx1"/>
                </a:solidFill>
                <a:latin typeface="Lato"/>
              </a:rPr>
              <a:t> ruled over the territory which lay between the Jhelum and the Chenab. He maintained a strong army which fought well against Alexander.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9900"/>
                </a:solidFill>
                <a:latin typeface="Lato"/>
              </a:rPr>
              <a:t>The </a:t>
            </a:r>
            <a:r>
              <a:rPr lang="en-US" b="1" dirty="0" err="1">
                <a:solidFill>
                  <a:srgbClr val="FF9900"/>
                </a:solidFill>
                <a:latin typeface="Lato"/>
              </a:rPr>
              <a:t>Magadhan</a:t>
            </a:r>
            <a:r>
              <a:rPr lang="en-US" b="1" dirty="0">
                <a:solidFill>
                  <a:srgbClr val="FF9900"/>
                </a:solidFill>
                <a:latin typeface="Lato"/>
              </a:rPr>
              <a:t> Empire</a:t>
            </a:r>
            <a:endParaRPr lang="en-US" dirty="0">
              <a:solidFill>
                <a:srgbClr val="404040"/>
              </a:solidFill>
              <a:latin typeface="Lato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To the east of the Beas lay the mighty empire of Magadha which was ruled by the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Nandas</a:t>
            </a:r>
            <a:r>
              <a:rPr lang="en-US" dirty="0">
                <a:solidFill>
                  <a:schemeClr val="tx1"/>
                </a:solidFill>
                <a:latin typeface="Lato"/>
              </a:rPr>
              <a:t> who had a huge powerful army consisting of 2,00,000 foot soldiers , 60,000 horses, 1,000 to 6,000 elephant and 2, 000 four-horse-drawn chariots. Its capital city was at </a:t>
            </a:r>
            <a:r>
              <a:rPr lang="en-US" dirty="0" err="1">
                <a:solidFill>
                  <a:schemeClr val="tx1"/>
                </a:solidFill>
                <a:latin typeface="Lato"/>
              </a:rPr>
              <a:t>Patliputra</a:t>
            </a:r>
            <a:r>
              <a:rPr lang="en-US" dirty="0">
                <a:solidFill>
                  <a:schemeClr val="tx1"/>
                </a:solidFill>
                <a:latin typeface="Lato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6600"/>
                </a:solidFill>
                <a:latin typeface="Lato"/>
              </a:rPr>
              <a:t>Social Condition</a:t>
            </a:r>
            <a:endParaRPr lang="en-US" dirty="0">
              <a:solidFill>
                <a:srgbClr val="404040"/>
              </a:solidFill>
              <a:latin typeface="Lat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People led a simple life. Thefts were uncommon.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However, the customs of Sati, polygamy and slavers were prevalent.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Lato"/>
              </a:rPr>
              <a:t>However, the Indians had made </a:t>
            </a:r>
            <a:r>
              <a:rPr lang="en-US" b="1" dirty="0">
                <a:solidFill>
                  <a:schemeClr val="tx1"/>
                </a:solidFill>
                <a:latin typeface="Lato"/>
              </a:rPr>
              <a:t>much progress</a:t>
            </a:r>
            <a:r>
              <a:rPr lang="en-US" dirty="0">
                <a:solidFill>
                  <a:schemeClr val="tx1"/>
                </a:solidFill>
                <a:latin typeface="Lato"/>
              </a:rPr>
              <a:t> in the field of art, architecture, literature and education.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01918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</TotalTime>
  <Words>479</Words>
  <Application>Microsoft Office PowerPoint</Application>
  <PresentationFormat>Custom</PresentationFormat>
  <Paragraphs>122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Facet</vt:lpstr>
      <vt:lpstr>B.A.HISTORY(HONS) 1ST YEAR(SEMESTER 1)</vt:lpstr>
      <vt:lpstr>Iranian and Macedonian invasions –causes and impacts</vt:lpstr>
      <vt:lpstr>THE INVASION</vt:lpstr>
      <vt:lpstr>Impact of the Invasion on India</vt:lpstr>
      <vt:lpstr>IMPACT OF INVASION</vt:lpstr>
      <vt:lpstr>IMPACT OF INVASION</vt:lpstr>
      <vt:lpstr>Slide 7</vt:lpstr>
      <vt:lpstr>               Macedonian Invasion</vt:lpstr>
      <vt:lpstr>        Condition of india at that time</vt:lpstr>
      <vt:lpstr>        Invasion by alexander the great</vt:lpstr>
      <vt:lpstr>Slide 11</vt:lpstr>
      <vt:lpstr>Indirect consequences of alexander invasion</vt:lpstr>
      <vt:lpstr>Seleucid invasion (304 B.C.E.)</vt:lpstr>
      <vt:lpstr>Slide 14</vt:lpstr>
      <vt:lpstr>                    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B.A.HISTORY(HONS) 1ST YEAR(SEMESTER 1)</dc:title>
  <dc:creator>Microsoft account</dc:creator>
  <cp:lastModifiedBy>win 7</cp:lastModifiedBy>
  <cp:revision>1</cp:revision>
  <dcterms:created xsi:type="dcterms:W3CDTF">2022-08-31T06:46:22Z</dcterms:created>
  <dcterms:modified xsi:type="dcterms:W3CDTF">2023-01-13T08:24:35Z</dcterms:modified>
</cp:coreProperties>
</file>