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ightsonindia.com/medieval-indian-history/mughal-empire-including-later-mughals/literature-during-mughals/" TargetMode="External"/><Relationship Id="rId2" Type="http://schemas.openxmlformats.org/officeDocument/2006/relationships/hyperlink" Target="https://www.yourarticlelibrary.com/history/the-development-of-art-and-architecture-under-the-mughals-in-india/4099" TargetMode="External"/><Relationship Id="rId1" Type="http://schemas.openxmlformats.org/officeDocument/2006/relationships/slideLayout" Target="../slideLayouts/slideLayout2.xml"/><Relationship Id="rId4" Type="http://schemas.openxmlformats.org/officeDocument/2006/relationships/hyperlink" Target="http://www.wikipedi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B.A.(GENERAL)</a:t>
            </a:r>
            <a:br>
              <a:rPr lang="en-US" dirty="0" smtClean="0"/>
            </a:br>
            <a:r>
              <a:rPr lang="en-US" dirty="0" smtClean="0"/>
              <a:t> 2</a:t>
            </a:r>
            <a:r>
              <a:rPr lang="en-US" baseline="30000" dirty="0" smtClean="0"/>
              <a:t>ND</a:t>
            </a:r>
            <a:r>
              <a:rPr lang="en-US" dirty="0" smtClean="0"/>
              <a:t> SEMESTER </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HISTORY OF INDIA 1206-1757 A.D</a:t>
            </a:r>
          </a:p>
          <a:p>
            <a:r>
              <a:rPr lang="en-US" dirty="0" smtClean="0"/>
              <a:t>UNIT 3(CULTURAL DEVELOPMENT DURING THE MUGHALS)</a:t>
            </a:r>
            <a:endParaRPr lang="en-US" dirty="0"/>
          </a:p>
        </p:txBody>
      </p:sp>
    </p:spTree>
    <p:extLst>
      <p:ext uri="{BB962C8B-B14F-4D97-AF65-F5344CB8AC3E}">
        <p14:creationId xmlns:p14="http://schemas.microsoft.com/office/powerpoint/2010/main" xmlns="" val="401529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5408"/>
          </a:xfrm>
        </p:spPr>
        <p:txBody>
          <a:bodyPr>
            <a:normAutofit/>
          </a:bodyPr>
          <a:lstStyle/>
          <a:p>
            <a:r>
              <a:rPr lang="en-US" sz="2800" dirty="0" smtClean="0"/>
              <a:t>CULTURAL DEVELOPMENT UNDER THE MUGHALS</a:t>
            </a:r>
            <a:endParaRPr lang="en-US" sz="2800" dirty="0"/>
          </a:p>
        </p:txBody>
      </p:sp>
      <p:sp>
        <p:nvSpPr>
          <p:cNvPr id="3" name="Content Placeholder 2"/>
          <p:cNvSpPr>
            <a:spLocks noGrp="1"/>
          </p:cNvSpPr>
          <p:nvPr>
            <p:ph idx="1"/>
          </p:nvPr>
        </p:nvSpPr>
        <p:spPr>
          <a:xfrm>
            <a:off x="677334" y="1365161"/>
            <a:ext cx="7990148" cy="5331853"/>
          </a:xfrm>
        </p:spPr>
        <p:txBody>
          <a:bodyPr>
            <a:normAutofit fontScale="70000" lnSpcReduction="20000"/>
          </a:bodyPr>
          <a:lstStyle/>
          <a:p>
            <a:pPr marL="0" indent="0">
              <a:buNone/>
            </a:pPr>
            <a:r>
              <a:rPr lang="en-US" dirty="0" smtClean="0">
                <a:solidFill>
                  <a:srgbClr val="FF0000"/>
                </a:solidFill>
              </a:rPr>
              <a:t>                                                                      ART</a:t>
            </a:r>
          </a:p>
          <a:p>
            <a:pPr marL="0" indent="0">
              <a:buNone/>
            </a:pPr>
            <a:r>
              <a:rPr lang="en-US" dirty="0" smtClean="0"/>
              <a:t>  </a:t>
            </a:r>
            <a:r>
              <a:rPr lang="en-US" dirty="0"/>
              <a:t>The Mughals made a distinctive contribution in the field of painting. They introduced new themes depicting the court, battle scenes and the chase, and added new </a:t>
            </a:r>
            <a:r>
              <a:rPr lang="en-US" dirty="0" err="1"/>
              <a:t>colours</a:t>
            </a:r>
            <a:r>
              <a:rPr lang="en-US" dirty="0"/>
              <a:t> and forms. The revival began under Akbar. He </a:t>
            </a:r>
            <a:r>
              <a:rPr lang="en-US" dirty="0" err="1"/>
              <a:t>organised</a:t>
            </a:r>
            <a:r>
              <a:rPr lang="en-US" dirty="0"/>
              <a:t> painting in one of the imperial establishments (</a:t>
            </a:r>
            <a:r>
              <a:rPr lang="en-US" dirty="0" err="1"/>
              <a:t>Karkhanas</a:t>
            </a:r>
            <a:r>
              <a:rPr lang="en-US" dirty="0"/>
              <a:t>).</a:t>
            </a:r>
            <a:r>
              <a:rPr lang="en-US" dirty="0" smtClean="0"/>
              <a:t> </a:t>
            </a:r>
          </a:p>
          <a:p>
            <a:pPr fontAlgn="base"/>
            <a:r>
              <a:rPr lang="en-US" dirty="0" smtClean="0"/>
              <a:t>  </a:t>
            </a:r>
            <a:r>
              <a:rPr lang="en-US" dirty="0"/>
              <a:t>Here painters from different parts of the country came together; </a:t>
            </a:r>
            <a:r>
              <a:rPr lang="en-US" dirty="0" err="1"/>
              <a:t>Jaswant</a:t>
            </a:r>
            <a:r>
              <a:rPr lang="en-US" dirty="0"/>
              <a:t> and </a:t>
            </a:r>
            <a:r>
              <a:rPr lang="en-US" dirty="0" err="1"/>
              <a:t>Dasawan</a:t>
            </a:r>
            <a:r>
              <a:rPr lang="en-US" dirty="0"/>
              <a:t> were two of the famous painters at Akbar’s court. Indian themes and Indian landscapes became very popular, helping to free the school from Persian influence. Indian </a:t>
            </a:r>
            <a:r>
              <a:rPr lang="en-US" dirty="0" err="1"/>
              <a:t>colours</a:t>
            </a:r>
            <a:r>
              <a:rPr lang="en-US" dirty="0"/>
              <a:t> like peacock blue, Indian red, began to be used. Above all, the somewhat flat effect of the </a:t>
            </a:r>
            <a:r>
              <a:rPr lang="en-US" dirty="0" err="1"/>
              <a:t>persian</a:t>
            </a:r>
            <a:r>
              <a:rPr lang="en-US" dirty="0"/>
              <a:t> style began to be replaced by the roundness of the Indian brush, giving the pictures a three-dimensional effect.</a:t>
            </a:r>
          </a:p>
          <a:p>
            <a:pPr fontAlgn="base"/>
            <a:r>
              <a:rPr lang="en-US" dirty="0"/>
              <a:t>European painting was introduced at Akbar’s court by the Portuguese priests. Soon principles of fore-shortening, whereby near and distant images could be placed in perspective, were adopted. Mughal paintings especially portrait painting reached a climax under Jahangir. His court patronized many of the best artists of the time like </a:t>
            </a:r>
            <a:r>
              <a:rPr lang="en-US" dirty="0" err="1"/>
              <a:t>Bishan</a:t>
            </a:r>
            <a:r>
              <a:rPr lang="en-US" dirty="0"/>
              <a:t> Das, </a:t>
            </a:r>
            <a:r>
              <a:rPr lang="en-US" dirty="0" err="1"/>
              <a:t>Murad</a:t>
            </a:r>
            <a:r>
              <a:rPr lang="en-US" dirty="0"/>
              <a:t>, Mansur and </a:t>
            </a:r>
            <a:r>
              <a:rPr lang="en-US" dirty="0" err="1"/>
              <a:t>Bahazd</a:t>
            </a:r>
            <a:r>
              <a:rPr lang="en-US" dirty="0" smtClean="0"/>
              <a:t>.</a:t>
            </a:r>
          </a:p>
          <a:p>
            <a:pPr fontAlgn="base"/>
            <a:r>
              <a:rPr lang="en-US" dirty="0"/>
              <a:t>While the tradition continued under Shah </a:t>
            </a:r>
            <a:r>
              <a:rPr lang="en-US" dirty="0" err="1"/>
              <a:t>Jahan</a:t>
            </a:r>
            <a:r>
              <a:rPr lang="en-US" dirty="0"/>
              <a:t>, Aurangzeb’s lack of interest forced the artists to disperse to various provincial capitals where local governors employed them. They helped in the development of painting in the states of Rajasthan and the Punjab hills. Another school of paintings which flourished at this time was the Deccan school which was encouraged by the </a:t>
            </a:r>
            <a:r>
              <a:rPr lang="en-US" dirty="0" err="1"/>
              <a:t>Bijapuri</a:t>
            </a:r>
            <a:r>
              <a:rPr lang="en-US" dirty="0"/>
              <a:t> kings.</a:t>
            </a:r>
          </a:p>
          <a:p>
            <a:pPr marL="0" indent="0">
              <a:buNone/>
            </a:pPr>
            <a:r>
              <a:rPr lang="en-US" dirty="0" smtClean="0"/>
              <a:t> Music</a:t>
            </a:r>
            <a:r>
              <a:rPr lang="en-US" dirty="0"/>
              <a:t>: </a:t>
            </a:r>
            <a:r>
              <a:rPr lang="en-US" dirty="0" err="1"/>
              <a:t>Tansen</a:t>
            </a:r>
            <a:r>
              <a:rPr lang="en-US" dirty="0"/>
              <a:t>, the famous singer at Akbar’s court, is credited with having enriched the Hindustani school or north Indian style of music by composing many new melodies or rages. One of the most popular of these was the raja </a:t>
            </a:r>
            <a:r>
              <a:rPr lang="en-US" dirty="0" err="1"/>
              <a:t>Darbari</a:t>
            </a:r>
            <a:r>
              <a:rPr lang="en-US" dirty="0"/>
              <a:t>, believed to be </a:t>
            </a:r>
            <a:r>
              <a:rPr lang="en-US" dirty="0" err="1"/>
              <a:t>Tansen’s</a:t>
            </a:r>
            <a:r>
              <a:rPr lang="en-US" dirty="0"/>
              <a:t> special composition for Akbar. The Hindustani school of music had, by now, taken many features from Persian music</a:t>
            </a:r>
            <a:r>
              <a:rPr lang="en-US" dirty="0" smtClean="0"/>
              <a:t>.</a:t>
            </a:r>
            <a:r>
              <a:rPr lang="en-US" dirty="0"/>
              <a:t> Jahangir and Shah </a:t>
            </a:r>
            <a:r>
              <a:rPr lang="en-US" dirty="0" err="1"/>
              <a:t>Jahan</a:t>
            </a:r>
            <a:r>
              <a:rPr lang="en-US" dirty="0"/>
              <a:t> continued patronizing this branch of cultural life. However, Aurangzeb in his later years, banished singing from his court. New styles of singing such as the </a:t>
            </a:r>
            <a:r>
              <a:rPr lang="en-US" dirty="0" err="1"/>
              <a:t>khayal</a:t>
            </a:r>
            <a:r>
              <a:rPr lang="en-US" dirty="0"/>
              <a:t> which had been developed in the Mughal court and the thermo became popular in the new centers which sprang up in the province and small kingdoms. However, music in all forms continued to be patronized by Aurangzeb’s queens in the harem and by the nobles.</a:t>
            </a:r>
          </a:p>
        </p:txBody>
      </p:sp>
      <p:pic>
        <p:nvPicPr>
          <p:cNvPr id="4" name="Picture 3"/>
          <p:cNvPicPr>
            <a:picLocks noChangeAspect="1"/>
          </p:cNvPicPr>
          <p:nvPr/>
        </p:nvPicPr>
        <p:blipFill>
          <a:blip r:embed="rId2"/>
          <a:stretch>
            <a:fillRect/>
          </a:stretch>
        </p:blipFill>
        <p:spPr>
          <a:xfrm>
            <a:off x="8670198" y="1028766"/>
            <a:ext cx="3355215" cy="3289949"/>
          </a:xfrm>
          <a:prstGeom prst="rect">
            <a:avLst/>
          </a:prstGeom>
        </p:spPr>
      </p:pic>
      <p:pic>
        <p:nvPicPr>
          <p:cNvPr id="5" name="Picture 4"/>
          <p:cNvPicPr>
            <a:picLocks noChangeAspect="1"/>
          </p:cNvPicPr>
          <p:nvPr/>
        </p:nvPicPr>
        <p:blipFill>
          <a:blip r:embed="rId3"/>
          <a:stretch>
            <a:fillRect/>
          </a:stretch>
        </p:blipFill>
        <p:spPr>
          <a:xfrm>
            <a:off x="8664765" y="4318715"/>
            <a:ext cx="3360648" cy="2356231"/>
          </a:xfrm>
          <a:prstGeom prst="rect">
            <a:avLst/>
          </a:prstGeom>
        </p:spPr>
      </p:pic>
    </p:spTree>
    <p:extLst>
      <p:ext uri="{BB962C8B-B14F-4D97-AF65-F5344CB8AC3E}">
        <p14:creationId xmlns:p14="http://schemas.microsoft.com/office/powerpoint/2010/main" xmlns="" val="14763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8439"/>
          </a:xfrm>
        </p:spPr>
        <p:txBody>
          <a:bodyPr/>
          <a:lstStyle/>
          <a:p>
            <a:r>
              <a:rPr lang="en-US" dirty="0" smtClean="0"/>
              <a:t>                    ARCHITECTURE</a:t>
            </a:r>
            <a:endParaRPr lang="en-US" dirty="0"/>
          </a:p>
        </p:txBody>
      </p:sp>
      <p:sp>
        <p:nvSpPr>
          <p:cNvPr id="3" name="Content Placeholder 2"/>
          <p:cNvSpPr>
            <a:spLocks noGrp="1"/>
          </p:cNvSpPr>
          <p:nvPr>
            <p:ph idx="1"/>
          </p:nvPr>
        </p:nvSpPr>
        <p:spPr>
          <a:xfrm>
            <a:off x="0" y="1609859"/>
            <a:ext cx="8073747" cy="5248141"/>
          </a:xfrm>
        </p:spPr>
        <p:txBody>
          <a:bodyPr>
            <a:normAutofit fontScale="70000" lnSpcReduction="20000"/>
          </a:bodyPr>
          <a:lstStyle/>
          <a:p>
            <a:r>
              <a:rPr lang="en-US" dirty="0"/>
              <a:t>They had their own ideas about the construction of build ins by the free amalgamation of what was called the Mughal architecture which was in fact, the national Indian architecture of that age. In architecture, the Mughal period was not entirely an age of innovation and renaissance, but a continuation and culmination of processes that had their beginning in the later </a:t>
            </a:r>
            <a:r>
              <a:rPr lang="en-US" dirty="0" err="1"/>
              <a:t>Turko</a:t>
            </a:r>
            <a:r>
              <a:rPr lang="en-US" dirty="0"/>
              <a:t>- Afghan Period</a:t>
            </a:r>
            <a:r>
              <a:rPr lang="en-US" dirty="0" smtClean="0"/>
              <a:t>.</a:t>
            </a:r>
          </a:p>
          <a:p>
            <a:pPr fontAlgn="base"/>
            <a:r>
              <a:rPr lang="en-US" dirty="0"/>
              <a:t>Hindu influence on architectural style lasted throughout the Mughal period and expressed itself in the narrow columns; Pilasters, corbel and other expressed itself in the narrow columns, pilasters, corbel and other ornamental features of Mughal buildings.</a:t>
            </a:r>
          </a:p>
          <a:p>
            <a:pPr fontAlgn="base"/>
            <a:r>
              <a:rPr lang="en-US" dirty="0"/>
              <a:t>The salient features of the Mughal architecture, writes Sarkar’ are the pronounced dome, slender turrets and the corners, the bells supported on pillars and the Indo-</a:t>
            </a:r>
            <a:r>
              <a:rPr lang="en-US" dirty="0" err="1"/>
              <a:t>Savaunic</a:t>
            </a:r>
            <a:r>
              <a:rPr lang="en-US" dirty="0"/>
              <a:t> gate which takes the form of a huge semi-dome sunk in the front wall and bearing an admirable proportion to the building while the actual entrance is a small rectangular opening under the arch’.</a:t>
            </a:r>
          </a:p>
          <a:p>
            <a:pPr fontAlgn="base"/>
            <a:r>
              <a:rPr lang="en-US" dirty="0"/>
              <a:t>The history Mughal architecture begins with Babur, who is said to have undertaken many building projects at Agra, </a:t>
            </a:r>
            <a:r>
              <a:rPr lang="en-US" dirty="0" err="1"/>
              <a:t>Dholpur</a:t>
            </a:r>
            <a:r>
              <a:rPr lang="en-US" dirty="0"/>
              <a:t>, Gwalior and other places. The adverse political circumstances </a:t>
            </a:r>
            <a:r>
              <a:rPr lang="en-US" dirty="0" err="1"/>
              <a:t>didnot</a:t>
            </a:r>
            <a:r>
              <a:rPr lang="en-US" dirty="0"/>
              <a:t> afford much opportunity to </a:t>
            </a:r>
            <a:r>
              <a:rPr lang="en-US" dirty="0" err="1"/>
              <a:t>Humayun</a:t>
            </a:r>
            <a:r>
              <a:rPr lang="en-US" dirty="0"/>
              <a:t> to undertake any significant architectural activity.</a:t>
            </a:r>
          </a:p>
          <a:p>
            <a:r>
              <a:rPr lang="en-US" dirty="0"/>
              <a:t>The new style of architecture (representing the combination of the best features of the indigenous and foreign styles) which may be called by the name of Mughal architecture had produced a profound effect on buildings all over the country, including those of the Rajput rulers of Rajasthan</a:t>
            </a:r>
            <a:r>
              <a:rPr lang="en-US" dirty="0" smtClean="0"/>
              <a:t>.</a:t>
            </a:r>
          </a:p>
          <a:p>
            <a:pPr fontAlgn="base"/>
            <a:r>
              <a:rPr lang="en-US" dirty="0"/>
              <a:t>The style of </a:t>
            </a:r>
            <a:r>
              <a:rPr lang="en-US" dirty="0" err="1"/>
              <a:t>Shahjahan’s</a:t>
            </a:r>
            <a:r>
              <a:rPr lang="en-US" dirty="0"/>
              <a:t> principal edifices though based on session heritage is at the same time clearly distinguishable from Persian works by the lavish use of white marble and incomparable decoration. Another salient feature of his structures is the openwork tracery which ornaments the finest buildings, and the ‘apt combination of spacious designs with an almost feminine elegance’.</a:t>
            </a:r>
          </a:p>
          <a:p>
            <a:pPr fontAlgn="base"/>
            <a:r>
              <a:rPr lang="en-US" dirty="0"/>
              <a:t>The </a:t>
            </a:r>
            <a:r>
              <a:rPr lang="en-US" dirty="0" err="1"/>
              <a:t>Taj</a:t>
            </a:r>
            <a:r>
              <a:rPr lang="en-US" dirty="0"/>
              <a:t> </a:t>
            </a:r>
            <a:r>
              <a:rPr lang="en-US" dirty="0" err="1"/>
              <a:t>Mahal</a:t>
            </a:r>
            <a:r>
              <a:rPr lang="en-US" dirty="0"/>
              <a:t> which took 23 years to be built is certainly one of the unrivalled beauties of the world. Another monument is the Red Fort. The </a:t>
            </a:r>
            <a:r>
              <a:rPr lang="en-US" dirty="0" err="1"/>
              <a:t>Diwan</a:t>
            </a:r>
            <a:r>
              <a:rPr lang="en-US" dirty="0"/>
              <a:t>-e-</a:t>
            </a:r>
            <a:r>
              <a:rPr lang="en-US" dirty="0" err="1"/>
              <a:t>khas</a:t>
            </a:r>
            <a:r>
              <a:rPr lang="en-US" dirty="0"/>
              <a:t> in it with its original ceilings of silver and its decorative scheme of marble gold and precious stones fully justified the Persian inscription which it </a:t>
            </a:r>
            <a:r>
              <a:rPr lang="en-US" dirty="0" smtClean="0"/>
              <a:t>bears.</a:t>
            </a:r>
            <a:endParaRPr lang="en-US" dirty="0"/>
          </a:p>
        </p:txBody>
      </p:sp>
      <p:pic>
        <p:nvPicPr>
          <p:cNvPr id="4" name="Picture 3"/>
          <p:cNvPicPr>
            <a:picLocks noChangeAspect="1"/>
          </p:cNvPicPr>
          <p:nvPr/>
        </p:nvPicPr>
        <p:blipFill>
          <a:blip r:embed="rId2"/>
          <a:stretch>
            <a:fillRect/>
          </a:stretch>
        </p:blipFill>
        <p:spPr>
          <a:xfrm>
            <a:off x="8073747" y="1378039"/>
            <a:ext cx="3763151" cy="2382593"/>
          </a:xfrm>
          <a:prstGeom prst="rect">
            <a:avLst/>
          </a:prstGeom>
        </p:spPr>
      </p:pic>
      <p:pic>
        <p:nvPicPr>
          <p:cNvPr id="5" name="Picture 4"/>
          <p:cNvPicPr>
            <a:picLocks noChangeAspect="1"/>
          </p:cNvPicPr>
          <p:nvPr/>
        </p:nvPicPr>
        <p:blipFill>
          <a:blip r:embed="rId3"/>
          <a:stretch>
            <a:fillRect/>
          </a:stretch>
        </p:blipFill>
        <p:spPr>
          <a:xfrm>
            <a:off x="8175052" y="4159843"/>
            <a:ext cx="3560539" cy="2298946"/>
          </a:xfrm>
          <a:prstGeom prst="rect">
            <a:avLst/>
          </a:prstGeom>
        </p:spPr>
      </p:pic>
    </p:spTree>
    <p:extLst>
      <p:ext uri="{BB962C8B-B14F-4D97-AF65-F5344CB8AC3E}">
        <p14:creationId xmlns:p14="http://schemas.microsoft.com/office/powerpoint/2010/main" xmlns="" val="314014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6468"/>
          </a:xfrm>
        </p:spPr>
        <p:txBody>
          <a:bodyPr>
            <a:normAutofit fontScale="90000"/>
          </a:bodyPr>
          <a:lstStyle/>
          <a:p>
            <a:r>
              <a:rPr lang="en-US" dirty="0" smtClean="0"/>
              <a:t>                     LITERATURE</a:t>
            </a:r>
            <a:endParaRPr lang="en-US" dirty="0"/>
          </a:p>
        </p:txBody>
      </p:sp>
      <p:sp>
        <p:nvSpPr>
          <p:cNvPr id="3" name="Content Placeholder 2"/>
          <p:cNvSpPr>
            <a:spLocks noGrp="1"/>
          </p:cNvSpPr>
          <p:nvPr>
            <p:ph idx="1"/>
          </p:nvPr>
        </p:nvSpPr>
        <p:spPr>
          <a:xfrm>
            <a:off x="677334" y="1313645"/>
            <a:ext cx="8286362" cy="5203065"/>
          </a:xfrm>
        </p:spPr>
        <p:txBody>
          <a:bodyPr>
            <a:normAutofit fontScale="70000" lnSpcReduction="20000"/>
          </a:bodyPr>
          <a:lstStyle/>
          <a:p>
            <a:r>
              <a:rPr lang="en-US" dirty="0"/>
              <a:t>Persian, Sanskrit and regional languages developed during the Mughal rule.</a:t>
            </a:r>
          </a:p>
          <a:p>
            <a:r>
              <a:rPr lang="en-US" dirty="0"/>
              <a:t>Persian was the language of administration in Mughal Empire.</a:t>
            </a:r>
          </a:p>
          <a:p>
            <a:r>
              <a:rPr lang="en-US" dirty="0"/>
              <a:t>The greatest contribution in the field of literature during the Mughal rule was the development of Urdu as a common language of communication for people speaking different dialects.</a:t>
            </a:r>
          </a:p>
          <a:p>
            <a:r>
              <a:rPr lang="en-US" dirty="0"/>
              <a:t>Babur wrote his autobiography</a:t>
            </a:r>
            <a:r>
              <a:rPr lang="en-US" b="1" i="1" dirty="0"/>
              <a:t>, </a:t>
            </a:r>
            <a:r>
              <a:rPr lang="en-US" b="1" i="1" dirty="0" err="1"/>
              <a:t>Tuzuk-i-Baburi</a:t>
            </a:r>
            <a:r>
              <a:rPr lang="en-US" dirty="0"/>
              <a:t> in </a:t>
            </a:r>
            <a:r>
              <a:rPr lang="en-US" dirty="0" err="1"/>
              <a:t>Turki</a:t>
            </a:r>
            <a:r>
              <a:rPr lang="en-US" dirty="0"/>
              <a:t> </a:t>
            </a:r>
            <a:r>
              <a:rPr lang="en-US" dirty="0" err="1" smtClean="0"/>
              <a:t>language.This</a:t>
            </a:r>
            <a:r>
              <a:rPr lang="en-US" dirty="0" smtClean="0"/>
              <a:t> </a:t>
            </a:r>
            <a:r>
              <a:rPr lang="en-US" dirty="0"/>
              <a:t>autobiography gives details of flora and </a:t>
            </a:r>
            <a:r>
              <a:rPr lang="en-US" dirty="0" err="1"/>
              <a:t>afauna</a:t>
            </a:r>
            <a:r>
              <a:rPr lang="en-US" dirty="0"/>
              <a:t> in India.</a:t>
            </a:r>
          </a:p>
          <a:p>
            <a:r>
              <a:rPr lang="en-US" dirty="0" err="1"/>
              <a:t>Babarnama</a:t>
            </a:r>
            <a:r>
              <a:rPr lang="en-US" dirty="0"/>
              <a:t>(translation of </a:t>
            </a:r>
            <a:r>
              <a:rPr lang="en-US" dirty="0" err="1"/>
              <a:t>tuzuk</a:t>
            </a:r>
            <a:r>
              <a:rPr lang="en-US" dirty="0"/>
              <a:t> I </a:t>
            </a:r>
            <a:r>
              <a:rPr lang="en-US" dirty="0" err="1"/>
              <a:t>baburi</a:t>
            </a:r>
            <a:r>
              <a:rPr lang="en-US" dirty="0"/>
              <a:t>) was written in Persian by Abdul Rahim Khan.</a:t>
            </a:r>
          </a:p>
          <a:p>
            <a:r>
              <a:rPr lang="en-US" dirty="0"/>
              <a:t>Abdul </a:t>
            </a:r>
            <a:r>
              <a:rPr lang="en-US" dirty="0" err="1"/>
              <a:t>Fazl</a:t>
            </a:r>
            <a:r>
              <a:rPr lang="en-US" dirty="0"/>
              <a:t> has written </a:t>
            </a:r>
            <a:r>
              <a:rPr lang="en-US" dirty="0" err="1"/>
              <a:t>Akbarnama</a:t>
            </a:r>
            <a:r>
              <a:rPr lang="en-US" dirty="0"/>
              <a:t> (history of Akbar) and </a:t>
            </a:r>
            <a:r>
              <a:rPr lang="en-US" dirty="0" err="1"/>
              <a:t>Ain-i-Akbari</a:t>
            </a:r>
            <a:r>
              <a:rPr lang="en-US" dirty="0"/>
              <a:t>(administration book).</a:t>
            </a:r>
          </a:p>
          <a:p>
            <a:r>
              <a:rPr lang="en-US" dirty="0"/>
              <a:t>Jahangir </a:t>
            </a:r>
            <a:r>
              <a:rPr lang="en-US" dirty="0" err="1"/>
              <a:t>hasitten</a:t>
            </a:r>
            <a:r>
              <a:rPr lang="en-US" dirty="0"/>
              <a:t> his autobiography as </a:t>
            </a:r>
            <a:r>
              <a:rPr lang="en-US" dirty="0" err="1" smtClean="0"/>
              <a:t>Tuzuk-i-jahangiri.Mutamid</a:t>
            </a:r>
            <a:r>
              <a:rPr lang="en-US" dirty="0" smtClean="0"/>
              <a:t> </a:t>
            </a:r>
            <a:r>
              <a:rPr lang="en-US" dirty="0"/>
              <a:t>khan has written biography of Jahangir as </a:t>
            </a:r>
            <a:r>
              <a:rPr lang="en-US" dirty="0" err="1" smtClean="0"/>
              <a:t>Iqbalnamah</a:t>
            </a:r>
            <a:r>
              <a:rPr lang="en-US" dirty="0" smtClean="0"/>
              <a:t>-</a:t>
            </a:r>
            <a:r>
              <a:rPr lang="en-US" dirty="0" err="1" smtClean="0"/>
              <a:t>i</a:t>
            </a:r>
            <a:r>
              <a:rPr lang="en-US" dirty="0" smtClean="0"/>
              <a:t>-Jahangir.</a:t>
            </a:r>
          </a:p>
          <a:p>
            <a:r>
              <a:rPr lang="en-US" dirty="0" err="1"/>
              <a:t>Shahjahan’s</a:t>
            </a:r>
            <a:r>
              <a:rPr lang="en-US" dirty="0"/>
              <a:t> biography </a:t>
            </a:r>
            <a:r>
              <a:rPr lang="en-US" dirty="0" err="1"/>
              <a:t>padshanamah</a:t>
            </a:r>
            <a:r>
              <a:rPr lang="en-US" dirty="0"/>
              <a:t> was written by two author. They were Abdul Hamid </a:t>
            </a:r>
            <a:r>
              <a:rPr lang="en-US" dirty="0" err="1"/>
              <a:t>lahori</a:t>
            </a:r>
            <a:r>
              <a:rPr lang="en-US" dirty="0"/>
              <a:t> and </a:t>
            </a:r>
            <a:r>
              <a:rPr lang="en-US" dirty="0" err="1"/>
              <a:t>Inayat</a:t>
            </a:r>
            <a:r>
              <a:rPr lang="en-US" dirty="0"/>
              <a:t> Khan. </a:t>
            </a:r>
            <a:r>
              <a:rPr lang="en-US" dirty="0" err="1"/>
              <a:t>Inayat</a:t>
            </a:r>
            <a:r>
              <a:rPr lang="en-US" dirty="0"/>
              <a:t> khan wrote </a:t>
            </a:r>
            <a:r>
              <a:rPr lang="en-US" dirty="0" err="1"/>
              <a:t>shahjahan</a:t>
            </a:r>
            <a:r>
              <a:rPr lang="en-US" dirty="0"/>
              <a:t> </a:t>
            </a:r>
            <a:r>
              <a:rPr lang="en-US" dirty="0" err="1" smtClean="0"/>
              <a:t>namah</a:t>
            </a:r>
            <a:r>
              <a:rPr lang="en-US" dirty="0" smtClean="0"/>
              <a:t>. Persian </a:t>
            </a:r>
            <a:r>
              <a:rPr lang="en-US" dirty="0"/>
              <a:t>literature was enriched by translations of Sanskrit works.</a:t>
            </a:r>
          </a:p>
          <a:p>
            <a:r>
              <a:rPr lang="en-US" dirty="0"/>
              <a:t>The Mahabharata was translated under the supervision of </a:t>
            </a:r>
            <a:r>
              <a:rPr lang="en-US" dirty="0" err="1"/>
              <a:t>Abul</a:t>
            </a:r>
            <a:r>
              <a:rPr lang="en-US" dirty="0"/>
              <a:t> </a:t>
            </a:r>
            <a:r>
              <a:rPr lang="en-US" dirty="0" err="1"/>
              <a:t>Faizi</a:t>
            </a:r>
            <a:r>
              <a:rPr lang="en-US" dirty="0"/>
              <a:t>, brother </a:t>
            </a:r>
            <a:r>
              <a:rPr lang="en-US" dirty="0" smtClean="0"/>
              <a:t>of </a:t>
            </a:r>
            <a:r>
              <a:rPr lang="en-US" dirty="0" err="1" smtClean="0"/>
              <a:t>Abul</a:t>
            </a:r>
            <a:r>
              <a:rPr lang="en-US" dirty="0" smtClean="0"/>
              <a:t> </a:t>
            </a:r>
            <a:r>
              <a:rPr lang="en-US" dirty="0" err="1"/>
              <a:t>Fazal</a:t>
            </a:r>
            <a:r>
              <a:rPr lang="en-US" dirty="0"/>
              <a:t> and a court poet of Akbar.</a:t>
            </a:r>
          </a:p>
          <a:p>
            <a:r>
              <a:rPr lang="en-US" dirty="0"/>
              <a:t>Dara </a:t>
            </a:r>
            <a:r>
              <a:rPr lang="en-US" dirty="0" err="1"/>
              <a:t>Shikoh</a:t>
            </a:r>
            <a:r>
              <a:rPr lang="en-US" dirty="0"/>
              <a:t> translated the </a:t>
            </a:r>
            <a:r>
              <a:rPr lang="en-US" dirty="0" err="1"/>
              <a:t>Bhagavat</a:t>
            </a:r>
            <a:r>
              <a:rPr lang="en-US" dirty="0"/>
              <a:t> Gita and Upanishads into the Persian language. His most famous work, </a:t>
            </a:r>
            <a:r>
              <a:rPr lang="en-US" dirty="0" err="1" smtClean="0"/>
              <a:t>Majma-ul-Bahrain.Badauni</a:t>
            </a:r>
            <a:r>
              <a:rPr lang="en-US" dirty="0" smtClean="0"/>
              <a:t> </a:t>
            </a:r>
            <a:r>
              <a:rPr lang="en-US" dirty="0"/>
              <a:t>was bitter critic of Akbar. He translated Mahabharata into Persian as </a:t>
            </a:r>
            <a:r>
              <a:rPr lang="en-US" dirty="0" err="1"/>
              <a:t>Razanamah</a:t>
            </a:r>
            <a:r>
              <a:rPr lang="en-US" dirty="0"/>
              <a:t>.</a:t>
            </a:r>
          </a:p>
          <a:p>
            <a:r>
              <a:rPr lang="en-US" dirty="0"/>
              <a:t>Regional languages such as Bengali, Oriya, </a:t>
            </a:r>
            <a:r>
              <a:rPr lang="en-US" dirty="0" err="1"/>
              <a:t>Rajasthani</a:t>
            </a:r>
            <a:r>
              <a:rPr lang="en-US" dirty="0"/>
              <a:t> and </a:t>
            </a:r>
            <a:r>
              <a:rPr lang="en-US" dirty="0" err="1"/>
              <a:t>Gujarathi</a:t>
            </a:r>
            <a:r>
              <a:rPr lang="en-US" dirty="0"/>
              <a:t> had also developed during this </a:t>
            </a:r>
            <a:r>
              <a:rPr lang="en-US" dirty="0" smtClean="0"/>
              <a:t>period. From </a:t>
            </a:r>
            <a:r>
              <a:rPr lang="en-US" dirty="0"/>
              <a:t>the time of Akbar, Hindi poets were attached to the Mughal court. The most influential Hindi poet was </a:t>
            </a:r>
            <a:r>
              <a:rPr lang="en-US" dirty="0" err="1"/>
              <a:t>Tulsidas</a:t>
            </a:r>
            <a:r>
              <a:rPr lang="en-US" dirty="0"/>
              <a:t>, who wrote the Hindi version of the Ramayana, the </a:t>
            </a:r>
            <a:r>
              <a:rPr lang="en-US" dirty="0" err="1" smtClean="0"/>
              <a:t>Ramcharitmanas.Jaganath</a:t>
            </a:r>
            <a:r>
              <a:rPr lang="en-US" dirty="0" smtClean="0"/>
              <a:t> </a:t>
            </a:r>
            <a:r>
              <a:rPr lang="en-US" dirty="0" err="1"/>
              <a:t>Pandithraya</a:t>
            </a:r>
            <a:r>
              <a:rPr lang="en-US" dirty="0"/>
              <a:t> , court poet of </a:t>
            </a:r>
            <a:r>
              <a:rPr lang="en-US" dirty="0" err="1"/>
              <a:t>Shahjahan</a:t>
            </a:r>
            <a:r>
              <a:rPr lang="en-US" dirty="0"/>
              <a:t> has written two Sanskrit books Ganga </a:t>
            </a:r>
            <a:r>
              <a:rPr lang="en-US" dirty="0" err="1"/>
              <a:t>Lahari</a:t>
            </a:r>
            <a:r>
              <a:rPr lang="en-US" dirty="0"/>
              <a:t> and </a:t>
            </a:r>
            <a:r>
              <a:rPr lang="en-US" dirty="0" err="1"/>
              <a:t>Rasagangadharam</a:t>
            </a:r>
            <a:r>
              <a:rPr lang="en-US" dirty="0"/>
              <a:t>.</a:t>
            </a:r>
          </a:p>
        </p:txBody>
      </p:sp>
      <p:pic>
        <p:nvPicPr>
          <p:cNvPr id="4" name="Picture 3"/>
          <p:cNvPicPr>
            <a:picLocks noChangeAspect="1"/>
          </p:cNvPicPr>
          <p:nvPr/>
        </p:nvPicPr>
        <p:blipFill>
          <a:blip r:embed="rId2"/>
          <a:stretch>
            <a:fillRect/>
          </a:stretch>
        </p:blipFill>
        <p:spPr>
          <a:xfrm>
            <a:off x="8963696" y="146967"/>
            <a:ext cx="2967105" cy="2075779"/>
          </a:xfrm>
          <a:prstGeom prst="rect">
            <a:avLst/>
          </a:prstGeom>
        </p:spPr>
      </p:pic>
      <p:pic>
        <p:nvPicPr>
          <p:cNvPr id="6" name="Picture 5"/>
          <p:cNvPicPr>
            <a:picLocks noChangeAspect="1"/>
          </p:cNvPicPr>
          <p:nvPr/>
        </p:nvPicPr>
        <p:blipFill>
          <a:blip r:embed="rId3"/>
          <a:stretch>
            <a:fillRect/>
          </a:stretch>
        </p:blipFill>
        <p:spPr>
          <a:xfrm>
            <a:off x="8867775" y="2222746"/>
            <a:ext cx="3324225" cy="3847630"/>
          </a:xfrm>
          <a:prstGeom prst="rect">
            <a:avLst/>
          </a:prstGeom>
        </p:spPr>
      </p:pic>
    </p:spTree>
    <p:extLst>
      <p:ext uri="{BB962C8B-B14F-4D97-AF65-F5344CB8AC3E}">
        <p14:creationId xmlns:p14="http://schemas.microsoft.com/office/powerpoint/2010/main" xmlns="" val="137367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 </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hlinkClick r:id="rId2"/>
              </a:rPr>
              <a:t>https://</a:t>
            </a:r>
            <a:r>
              <a:rPr lang="en-US" dirty="0" smtClean="0">
                <a:hlinkClick r:id="rId2"/>
              </a:rPr>
              <a:t>www.yourarticlelibrary.com/history/the-development-of-art-and-architecture-under-the-mughals-in-india/4099</a:t>
            </a:r>
            <a:r>
              <a:rPr lang="en-US" dirty="0" smtClean="0"/>
              <a:t>.</a:t>
            </a:r>
          </a:p>
          <a:p>
            <a:r>
              <a:rPr lang="en-US" dirty="0">
                <a:hlinkClick r:id="rId3"/>
              </a:rPr>
              <a:t>https://www.insightsonindia.com/medieval-indian-history/mughal-empire-including-later-mughals/literature-during-mughals/#:~:text=Babarnama(translation%20of%20tuzuk%20I,as%20Iqbalnamah%2Di%2DJahangir</a:t>
            </a:r>
            <a:r>
              <a:rPr lang="en-US" dirty="0" smtClean="0"/>
              <a:t>.</a:t>
            </a:r>
          </a:p>
          <a:p>
            <a:r>
              <a:rPr lang="en-US" smtClean="0">
                <a:hlinkClick r:id="rId4"/>
              </a:rPr>
              <a:t>www.Wikipedia.com</a:t>
            </a:r>
            <a:endParaRPr lang="en-US" smtClean="0"/>
          </a:p>
          <a:p>
            <a:pPr marL="0" indent="0">
              <a:buNone/>
            </a:pPr>
            <a:endParaRPr lang="en-US" dirty="0"/>
          </a:p>
        </p:txBody>
      </p:sp>
    </p:spTree>
    <p:extLst>
      <p:ext uri="{BB962C8B-B14F-4D97-AF65-F5344CB8AC3E}">
        <p14:creationId xmlns:p14="http://schemas.microsoft.com/office/powerpoint/2010/main" xmlns="" val="29071581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TotalTime>
  <Words>907</Words>
  <Application>Microsoft Office PowerPoint</Application>
  <PresentationFormat>Custom</PresentationFormat>
  <Paragraphs>36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Facet</vt:lpstr>
      <vt:lpstr>B.A.(GENERAL)  2ND SEMESTER </vt:lpstr>
      <vt:lpstr>CULTURAL DEVELOPMENT UNDER THE MUGHALS</vt:lpstr>
      <vt:lpstr>                    ARCHITECTURE</vt:lpstr>
      <vt:lpstr>                     LITERATURE</vt:lpstr>
      <vt:lpstr>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B.A.(GENERAL)  2ND SEMESTER</dc:title>
  <dc:creator>Microsoft account</dc:creator>
  <cp:lastModifiedBy>win 7</cp:lastModifiedBy>
  <cp:revision>2</cp:revision>
  <dcterms:created xsi:type="dcterms:W3CDTF">2022-08-31T12:24:24Z</dcterms:created>
  <dcterms:modified xsi:type="dcterms:W3CDTF">2023-01-13T08:29:39Z</dcterms:modified>
</cp:coreProperties>
</file>