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sorterViewPr>
    <p:cViewPr>
      <p:scale>
        <a:sx n="100" d="100"/>
        <a:sy n="100" d="100"/>
      </p:scale>
      <p:origin x="0" y="-94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569935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820868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012642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xmlns="" val="2241681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99427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1/13/2023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281353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1/13/2023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171778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30174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539364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pPr/>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75935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79630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401212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461055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1/13/2023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844863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1/13/2023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034892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B61BEF0D-F0BB-DE4B-95CE-6DB70DBA9567}" type="datetimeFigureOut">
              <a:rPr lang="en-US" smtClean="0"/>
              <a:pPr/>
              <a:t>1/13/2023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437343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319178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1/13/2023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994681990"/>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jstor.org/" TargetMode="External"/><Relationship Id="rId2" Type="http://schemas.openxmlformats.org/officeDocument/2006/relationships/hyperlink" Target="http://www.forumancientcoins.com/" TargetMode="External"/><Relationship Id="rId1" Type="http://schemas.openxmlformats.org/officeDocument/2006/relationships/slideLayout" Target="../slideLayouts/slideLayout2.xml"/><Relationship Id="rId4" Type="http://schemas.openxmlformats.org/officeDocument/2006/relationships/hyperlink" Target="http://www.slideshare.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B.A.(HONS) HISTORY</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SEMESTER-2</a:t>
            </a:r>
          </a:p>
          <a:p>
            <a:r>
              <a:rPr lang="en-US" dirty="0" smtClean="0"/>
              <a:t>UNIT-1</a:t>
            </a:r>
          </a:p>
          <a:p>
            <a:r>
              <a:rPr lang="en-US" dirty="0" smtClean="0"/>
              <a:t>HISTORY OF INDIA 650 C – 1550 A.D</a:t>
            </a:r>
          </a:p>
        </p:txBody>
      </p:sp>
    </p:spTree>
    <p:extLst>
      <p:ext uri="{BB962C8B-B14F-4D97-AF65-F5344CB8AC3E}">
        <p14:creationId xmlns:p14="http://schemas.microsoft.com/office/powerpoint/2010/main" xmlns="" val="3838186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EARLY, MEDIEVAL AND SULTANATE PERIOD.</a:t>
            </a:r>
            <a:endParaRPr lang="en-US" dirty="0"/>
          </a:p>
        </p:txBody>
      </p:sp>
      <p:sp>
        <p:nvSpPr>
          <p:cNvPr id="3" name="Content Placeholder 2"/>
          <p:cNvSpPr>
            <a:spLocks noGrp="1"/>
          </p:cNvSpPr>
          <p:nvPr>
            <p:ph idx="1"/>
          </p:nvPr>
        </p:nvSpPr>
        <p:spPr/>
        <p:txBody>
          <a:bodyPr/>
          <a:lstStyle/>
          <a:p>
            <a:r>
              <a:rPr lang="en-US" dirty="0"/>
              <a:t>The main sources of Delhi Sultanate are inscriptions. They are found on old coins, historical monuments, milestones, and tombstones.</a:t>
            </a:r>
          </a:p>
          <a:p>
            <a:r>
              <a:rPr lang="en-US" dirty="0"/>
              <a:t>Monuments are also an important source of information about the Delhi Sultanate.</a:t>
            </a:r>
          </a:p>
          <a:p>
            <a:r>
              <a:rPr lang="en-US" dirty="0"/>
              <a:t>We also get information about the Sultanate from the history written in the Persian language (official language under the Delhi Sultanate) known as </a:t>
            </a:r>
            <a:r>
              <a:rPr lang="en-US" dirty="0" err="1"/>
              <a:t>tarikh</a:t>
            </a:r>
            <a:r>
              <a:rPr lang="en-US" dirty="0"/>
              <a:t> or the </a:t>
            </a:r>
            <a:r>
              <a:rPr lang="en-US" dirty="0" err="1"/>
              <a:t>tawarikh</a:t>
            </a:r>
            <a:r>
              <a:rPr lang="en-US" dirty="0"/>
              <a:t>. The </a:t>
            </a:r>
            <a:r>
              <a:rPr lang="en-US" dirty="0" err="1"/>
              <a:t>tawarikh</a:t>
            </a:r>
            <a:r>
              <a:rPr lang="en-US" dirty="0"/>
              <a:t> were written by learned men who often occupied important posts in the </a:t>
            </a:r>
            <a:r>
              <a:rPr lang="en-US" dirty="0" smtClean="0"/>
              <a:t>administration.</a:t>
            </a:r>
          </a:p>
          <a:p>
            <a:endParaRPr lang="en-US" dirty="0"/>
          </a:p>
        </p:txBody>
      </p:sp>
    </p:spTree>
    <p:extLst>
      <p:ext uri="{BB962C8B-B14F-4D97-AF65-F5344CB8AC3E}">
        <p14:creationId xmlns:p14="http://schemas.microsoft.com/office/powerpoint/2010/main" xmlns="" val="3624431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38200"/>
          </a:xfrm>
        </p:spPr>
        <p:txBody>
          <a:bodyPr/>
          <a:lstStyle/>
          <a:p>
            <a:r>
              <a:rPr lang="en-US" dirty="0" smtClean="0"/>
              <a:t>EPIGRAPHY</a:t>
            </a:r>
            <a:endParaRPr lang="en-US" dirty="0"/>
          </a:p>
        </p:txBody>
      </p:sp>
      <p:sp>
        <p:nvSpPr>
          <p:cNvPr id="3" name="Content Placeholder 2"/>
          <p:cNvSpPr>
            <a:spLocks noGrp="1"/>
          </p:cNvSpPr>
          <p:nvPr>
            <p:ph idx="1"/>
          </p:nvPr>
        </p:nvSpPr>
        <p:spPr>
          <a:xfrm>
            <a:off x="356337" y="1094704"/>
            <a:ext cx="8946541" cy="5988676"/>
          </a:xfrm>
        </p:spPr>
        <p:txBody>
          <a:bodyPr>
            <a:normAutofit fontScale="62500" lnSpcReduction="20000"/>
          </a:bodyPr>
          <a:lstStyle/>
          <a:p>
            <a:pPr marL="0" indent="0">
              <a:buNone/>
            </a:pPr>
            <a:r>
              <a:rPr lang="en-US" dirty="0" smtClean="0"/>
              <a:t>These </a:t>
            </a:r>
            <a:r>
              <a:rPr lang="en-US" dirty="0"/>
              <a:t>epigraphs as a rule date from the last decade of the 12th century, when permanent Muslim rule was established in northern India, and a short time later elsewhere. Under the Arab occupation of Sind or the later </a:t>
            </a:r>
            <a:r>
              <a:rPr lang="en-US" dirty="0" err="1"/>
              <a:t>Ghaznavid</a:t>
            </a:r>
            <a:r>
              <a:rPr lang="en-US" dirty="0"/>
              <a:t> occupation of the northwestern region, including Punjab and coastal strips of Gujarat, </a:t>
            </a:r>
            <a:r>
              <a:rPr lang="en-US" dirty="0" err="1"/>
              <a:t>Konkan</a:t>
            </a:r>
            <a:r>
              <a:rPr lang="en-US" dirty="0"/>
              <a:t>, Malabar, and </a:t>
            </a:r>
            <a:r>
              <a:rPr lang="en-US" dirty="0" err="1"/>
              <a:t>Coromandal</a:t>
            </a:r>
            <a:r>
              <a:rPr lang="en-US" dirty="0"/>
              <a:t>, early Muslim settlers quite likely had left such records. No trace of them, however, has been found. The so-called first and second century </a:t>
            </a:r>
            <a:r>
              <a:rPr lang="en-US" dirty="0" err="1"/>
              <a:t>Hijra</a:t>
            </a:r>
            <a:r>
              <a:rPr lang="en-US" dirty="0"/>
              <a:t> (7th and 8th centuries) epigraphs reported at </a:t>
            </a:r>
            <a:r>
              <a:rPr lang="en-US" dirty="0" err="1"/>
              <a:t>Kovelam</a:t>
            </a:r>
            <a:r>
              <a:rPr lang="en-US" dirty="0"/>
              <a:t> near Madras and Kollam in Malabar (now part of Kerala) either no longer exist or have been incorrectly read. About a dozen early records, all in Arabic, have been found in Sind and frontier provinces of Pakistan, and in Gujarat and Haryana states of </a:t>
            </a:r>
            <a:r>
              <a:rPr lang="en-US" dirty="0" smtClean="0"/>
              <a:t>India.</a:t>
            </a:r>
          </a:p>
          <a:p>
            <a:r>
              <a:rPr lang="en-US" dirty="0"/>
              <a:t>With most parts of the subcontinent gradually coming under Muslim occupation, the number of these epigraphs increased. They covered almost the entire subcontinent and represented all imperial, provincial, or minor rulers during almost three-fourth of the second </a:t>
            </a:r>
            <a:r>
              <a:rPr lang="en-US" dirty="0" err="1" smtClean="0"/>
              <a:t>millennium.With</a:t>
            </a:r>
            <a:r>
              <a:rPr lang="en-US" dirty="0" smtClean="0"/>
              <a:t> </a:t>
            </a:r>
            <a:r>
              <a:rPr lang="en-US" dirty="0"/>
              <a:t>an exception or two, the language of these epigraphs remained Arabic for about half a century. Toward the close of the 13th century, the Persian state language was widely used in epigraphs. Under the Mughals (1526-1858), Persian replaced Arabic almost throughout the region. Also after the British established power, Persian remained the medium of </a:t>
            </a:r>
            <a:r>
              <a:rPr lang="en-US" dirty="0" err="1"/>
              <a:t>epigraphical</a:t>
            </a:r>
            <a:r>
              <a:rPr lang="en-US" dirty="0"/>
              <a:t> text. Even after more than four decades of independence, Persian continues to hold its sway. Urdu, the unofficial lingua franca until independence, now gains somewhat more currency, particularly in outlying (</a:t>
            </a:r>
            <a:r>
              <a:rPr lang="en-US" i="1" dirty="0" err="1"/>
              <a:t>mofaṣṣal</a:t>
            </a:r>
            <a:r>
              <a:rPr lang="en-US" dirty="0"/>
              <a:t>) areas</a:t>
            </a:r>
            <a:r>
              <a:rPr lang="en-US" dirty="0" smtClean="0"/>
              <a:t>.</a:t>
            </a:r>
          </a:p>
          <a:p>
            <a:r>
              <a:rPr lang="en-US" dirty="0"/>
              <a:t>In westernmost Gujarat, one encounters a curious phenomenon: both prose and verse epigraphs of the Delhi sultanate period (1296-1406), are generally in Persian, but later replaced by Arabic under the Gujarat sultans (1406-1580). Persian records there are not, however, as rare as in Bengal. Again, under the Mughals Persian eased out Arabic, and under British rule it was in vogue. In the northern and central regions, under the Delhi sultanate and provincial kingdoms of </a:t>
            </a:r>
            <a:r>
              <a:rPr lang="en-US" dirty="0" err="1"/>
              <a:t>Jaunpur</a:t>
            </a:r>
            <a:r>
              <a:rPr lang="en-US" dirty="0"/>
              <a:t>, </a:t>
            </a:r>
            <a:r>
              <a:rPr lang="en-US" dirty="0" err="1"/>
              <a:t>Malwa</a:t>
            </a:r>
            <a:r>
              <a:rPr lang="en-US" dirty="0"/>
              <a:t>, etc., Persian made its appearance in the second half of the 13th century and was used more or less universally from the second half of the 14th </a:t>
            </a:r>
            <a:r>
              <a:rPr lang="en-US" dirty="0" smtClean="0"/>
              <a:t>century.</a:t>
            </a:r>
          </a:p>
          <a:p>
            <a:endParaRPr lang="en-US" dirty="0"/>
          </a:p>
          <a:p>
            <a:pPr marL="0" indent="0">
              <a:buNone/>
            </a:pPr>
            <a:r>
              <a:rPr lang="en-US" dirty="0"/>
              <a:t>These epigraphs, like their Indian counterparts in </a:t>
            </a:r>
            <a:r>
              <a:rPr lang="en-US" dirty="0" err="1"/>
              <a:t>Sanskritic</a:t>
            </a:r>
            <a:r>
              <a:rPr lang="en-US" dirty="0"/>
              <a:t> and Dravidian languages, are basically commemorative. They report events, including construction of religious edifices such as mosques and mausoleums; military structures such as forts, city-walls, gateways, and bastions; secular buildings such as palaces, mansions, pleasure-pavilions, and granaries; and public works such as tanks and cisterns, step-wells and wells, dams and embankments, caravanserais, or schools. Epigraphs communicated state administrative orders or edicts, regarding levy or remission of duties; ordered discontinuation of unauthorized imposts or practices introduced by local officials; and adjusted rates and prices of consumer goods.</a:t>
            </a:r>
            <a:endParaRPr lang="en-US" dirty="0" smtClean="0"/>
          </a:p>
          <a:p>
            <a:endParaRPr lang="en-US" dirty="0"/>
          </a:p>
        </p:txBody>
      </p:sp>
      <p:pic>
        <p:nvPicPr>
          <p:cNvPr id="4" name="Picture 3"/>
          <p:cNvPicPr>
            <a:picLocks noChangeAspect="1"/>
          </p:cNvPicPr>
          <p:nvPr/>
        </p:nvPicPr>
        <p:blipFill>
          <a:blip r:embed="rId2"/>
          <a:stretch>
            <a:fillRect/>
          </a:stretch>
        </p:blipFill>
        <p:spPr>
          <a:xfrm>
            <a:off x="9412243" y="1773595"/>
            <a:ext cx="2496422" cy="3609774"/>
          </a:xfrm>
          <a:prstGeom prst="rect">
            <a:avLst/>
          </a:prstGeom>
        </p:spPr>
      </p:pic>
    </p:spTree>
    <p:extLst>
      <p:ext uri="{BB962C8B-B14F-4D97-AF65-F5344CB8AC3E}">
        <p14:creationId xmlns:p14="http://schemas.microsoft.com/office/powerpoint/2010/main" xmlns="" val="378044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452718"/>
            <a:ext cx="6540300" cy="860927"/>
          </a:xfrm>
        </p:spPr>
        <p:txBody>
          <a:bodyPr/>
          <a:lstStyle/>
          <a:p>
            <a:r>
              <a:rPr lang="en-US" dirty="0" smtClean="0"/>
              <a:t>Numismatics</a:t>
            </a:r>
            <a:endParaRPr lang="en-US" dirty="0"/>
          </a:p>
        </p:txBody>
      </p:sp>
      <p:sp>
        <p:nvSpPr>
          <p:cNvPr id="3" name="Content Placeholder 2"/>
          <p:cNvSpPr>
            <a:spLocks noGrp="1"/>
          </p:cNvSpPr>
          <p:nvPr>
            <p:ph idx="1"/>
          </p:nvPr>
        </p:nvSpPr>
        <p:spPr>
          <a:xfrm>
            <a:off x="279065" y="1120463"/>
            <a:ext cx="8694156" cy="5737537"/>
          </a:xfrm>
        </p:spPr>
        <p:txBody>
          <a:bodyPr>
            <a:normAutofit fontScale="55000" lnSpcReduction="20000"/>
          </a:bodyPr>
          <a:lstStyle/>
          <a:p>
            <a:r>
              <a:rPr lang="en-US" dirty="0"/>
              <a:t>The earliest Mohammedan Kingdom in India was set up by </a:t>
            </a:r>
            <a:r>
              <a:rPr lang="en-US" dirty="0" err="1"/>
              <a:t>Imadu</a:t>
            </a:r>
            <a:r>
              <a:rPr lang="en-US" dirty="0"/>
              <a:t>-d-din </a:t>
            </a:r>
            <a:r>
              <a:rPr lang="en-US" dirty="0" err="1"/>
              <a:t>Qasim</a:t>
            </a:r>
            <a:r>
              <a:rPr lang="en-US" dirty="0"/>
              <a:t> in Sindh around 712 AD, but politically it wasn't a significant entity and hence the coinage is not explained in this section.</a:t>
            </a:r>
          </a:p>
          <a:p>
            <a:r>
              <a:rPr lang="en-US" dirty="0"/>
              <a:t>The expedition of the great Sultan Mahmud of </a:t>
            </a:r>
            <a:r>
              <a:rPr lang="en-US" dirty="0" err="1"/>
              <a:t>Ghazni</a:t>
            </a:r>
            <a:r>
              <a:rPr lang="en-US" dirty="0"/>
              <a:t> opened up the northern frontier of India in about 1051, and it wad that time the Lahore was annexed and the billon coinage was circulated by him.  He retained the classical and popular </a:t>
            </a:r>
            <a:r>
              <a:rPr lang="en-US" dirty="0" err="1"/>
              <a:t>Rajputan</a:t>
            </a:r>
            <a:r>
              <a:rPr lang="en-US" dirty="0"/>
              <a:t> device "The Bull and the Horseman" but engraved Arabic legend in the Cufic script.  The last of </a:t>
            </a:r>
            <a:r>
              <a:rPr lang="en-US" dirty="0" err="1"/>
              <a:t>Ghaznavid</a:t>
            </a:r>
            <a:r>
              <a:rPr lang="en-US" dirty="0"/>
              <a:t> prince of Lahore, </a:t>
            </a:r>
            <a:r>
              <a:rPr lang="en-US" dirty="0" err="1"/>
              <a:t>Khusru</a:t>
            </a:r>
            <a:r>
              <a:rPr lang="en-US" dirty="0"/>
              <a:t> Malik was deposed in 1187 AD by Muhammad Bin Sam of </a:t>
            </a:r>
            <a:r>
              <a:rPr lang="en-US" dirty="0" err="1"/>
              <a:t>Ghor</a:t>
            </a:r>
            <a:r>
              <a:rPr lang="en-US" dirty="0"/>
              <a:t> and there came the beginning of the first Mohammedan dynasty of India.  To express the greatness of their numismatic art, the coinage could be subdivided into three subsections namely 1. From the accession of </a:t>
            </a:r>
            <a:r>
              <a:rPr lang="en-US" dirty="0" err="1"/>
              <a:t>Qutubud</a:t>
            </a:r>
            <a:r>
              <a:rPr lang="en-US" dirty="0"/>
              <a:t>-d-din </a:t>
            </a:r>
            <a:r>
              <a:rPr lang="en-US" dirty="0" err="1"/>
              <a:t>Aibak</a:t>
            </a:r>
            <a:r>
              <a:rPr lang="en-US" dirty="0"/>
              <a:t> (1206 AD) till the </a:t>
            </a:r>
            <a:r>
              <a:rPr lang="en-US" dirty="0" err="1"/>
              <a:t>Ghiyasud</a:t>
            </a:r>
            <a:r>
              <a:rPr lang="en-US" dirty="0"/>
              <a:t>-d-din </a:t>
            </a:r>
            <a:r>
              <a:rPr lang="en-US" dirty="0" err="1"/>
              <a:t>Tughluq's</a:t>
            </a:r>
            <a:r>
              <a:rPr lang="en-US" dirty="0"/>
              <a:t> rule (1324 AD), 2. Reign of the great Muhammad Bin </a:t>
            </a:r>
            <a:r>
              <a:rPr lang="en-US" dirty="0" err="1"/>
              <a:t>Tughluq</a:t>
            </a:r>
            <a:r>
              <a:rPr lang="en-US" dirty="0"/>
              <a:t> and 3. From the accession of </a:t>
            </a:r>
            <a:r>
              <a:rPr lang="en-US" dirty="0" err="1"/>
              <a:t>Firoz</a:t>
            </a:r>
            <a:r>
              <a:rPr lang="en-US" dirty="0"/>
              <a:t> Shah-III till the death of Ibrahim Lodi (1526 AD</a:t>
            </a:r>
            <a:r>
              <a:rPr lang="en-US" dirty="0" smtClean="0"/>
              <a:t>).</a:t>
            </a:r>
            <a:endParaRPr lang="en-US" dirty="0"/>
          </a:p>
          <a:p>
            <a:pPr marL="0" indent="0">
              <a:buNone/>
            </a:pPr>
            <a:r>
              <a:rPr lang="en-US" dirty="0" smtClean="0"/>
              <a:t>                                                                                      1</a:t>
            </a:r>
            <a:r>
              <a:rPr lang="en-US" dirty="0"/>
              <a:t>. The Early Sultans (1206 AD - 1324 AD)</a:t>
            </a:r>
          </a:p>
          <a:p>
            <a:endParaRPr lang="en-US" dirty="0"/>
          </a:p>
          <a:p>
            <a:pPr marL="0" indent="0">
              <a:buNone/>
            </a:pPr>
            <a:r>
              <a:rPr lang="en-US" dirty="0"/>
              <a:t>Muhammad Bin Sam initiated the coinage of Hindu Kings of </a:t>
            </a:r>
            <a:r>
              <a:rPr lang="en-US" dirty="0" err="1"/>
              <a:t>Kanauj</a:t>
            </a:r>
            <a:r>
              <a:rPr lang="en-US" dirty="0"/>
              <a:t> to have wide acceptance by his new subjects.  The obverse carried the classical </a:t>
            </a:r>
            <a:r>
              <a:rPr lang="en-US" dirty="0" err="1"/>
              <a:t>Kushan</a:t>
            </a:r>
            <a:r>
              <a:rPr lang="en-US" dirty="0"/>
              <a:t>-Gupta-Rajput device of Lakshmi seated on the obverse, and his title in </a:t>
            </a:r>
            <a:r>
              <a:rPr lang="en-US" dirty="0" err="1"/>
              <a:t>Nagari</a:t>
            </a:r>
            <a:r>
              <a:rPr lang="en-US" dirty="0"/>
              <a:t> on the reverse.  The silver coinage too struck in imitation to the classical Bull and Horseman style but with his name surrounding the bull and the horseman symbol.  </a:t>
            </a:r>
            <a:r>
              <a:rPr lang="en-US" dirty="0" err="1"/>
              <a:t>Iltumish's</a:t>
            </a:r>
            <a:r>
              <a:rPr lang="en-US" dirty="0"/>
              <a:t> coinage are quite unique compared to his predecessors, he struck </a:t>
            </a:r>
            <a:r>
              <a:rPr lang="en-US" dirty="0" err="1"/>
              <a:t>tankahs</a:t>
            </a:r>
            <a:r>
              <a:rPr lang="en-US" dirty="0"/>
              <a:t> with "King Riding the horse" on the obverse.  The Indo-Greek/</a:t>
            </a:r>
            <a:r>
              <a:rPr lang="en-US" dirty="0" err="1"/>
              <a:t>Sakas</a:t>
            </a:r>
            <a:r>
              <a:rPr lang="en-US" dirty="0"/>
              <a:t> tradition of minting coins with the horse rider could be recalled here.  The later types were engraved with the diploma of investiture that he had obtained from the </a:t>
            </a:r>
            <a:r>
              <a:rPr lang="en-US" dirty="0" err="1"/>
              <a:t>Khalif</a:t>
            </a:r>
            <a:r>
              <a:rPr lang="en-US" dirty="0"/>
              <a:t> of Baghdad.  The legends were enclosed within the circle having a circular margin embedding king's name and the title.</a:t>
            </a:r>
          </a:p>
          <a:p>
            <a:pPr marL="0" indent="0">
              <a:buNone/>
            </a:pPr>
            <a:r>
              <a:rPr lang="en-US" dirty="0" smtClean="0"/>
              <a:t>The </a:t>
            </a:r>
            <a:r>
              <a:rPr lang="en-US" dirty="0"/>
              <a:t>tradition of the coinage struck by </a:t>
            </a:r>
            <a:r>
              <a:rPr lang="en-US" dirty="0" err="1"/>
              <a:t>Iltumish</a:t>
            </a:r>
            <a:r>
              <a:rPr lang="en-US" dirty="0"/>
              <a:t> was followed till the accession of </a:t>
            </a:r>
            <a:r>
              <a:rPr lang="en-US" dirty="0" err="1"/>
              <a:t>Balban</a:t>
            </a:r>
            <a:r>
              <a:rPr lang="en-US" dirty="0"/>
              <a:t>.  The gold coins were very scarce due to the fact that gold was not that easily available.  Especially, the gold coinage of </a:t>
            </a:r>
            <a:r>
              <a:rPr lang="en-US" dirty="0" err="1"/>
              <a:t>Alau</a:t>
            </a:r>
            <a:r>
              <a:rPr lang="en-US" dirty="0"/>
              <a:t>-d-din </a:t>
            </a:r>
            <a:r>
              <a:rPr lang="en-US" dirty="0" err="1"/>
              <a:t>Khilji</a:t>
            </a:r>
            <a:r>
              <a:rPr lang="en-US" dirty="0"/>
              <a:t>, </a:t>
            </a:r>
            <a:r>
              <a:rPr lang="en-US" dirty="0" err="1"/>
              <a:t>Nasiru</a:t>
            </a:r>
            <a:r>
              <a:rPr lang="en-US" dirty="0"/>
              <a:t>-d-din </a:t>
            </a:r>
            <a:r>
              <a:rPr lang="en-US" dirty="0" err="1"/>
              <a:t>Mahmad</a:t>
            </a:r>
            <a:r>
              <a:rPr lang="en-US" dirty="0"/>
              <a:t> and </a:t>
            </a:r>
            <a:r>
              <a:rPr lang="en-US" dirty="0" err="1"/>
              <a:t>Alau</a:t>
            </a:r>
            <a:r>
              <a:rPr lang="en-US" dirty="0"/>
              <a:t>-d-din </a:t>
            </a:r>
            <a:r>
              <a:rPr lang="en-US" dirty="0" err="1"/>
              <a:t>Masud</a:t>
            </a:r>
            <a:r>
              <a:rPr lang="en-US" dirty="0"/>
              <a:t> are very rare.  It is only during </a:t>
            </a:r>
            <a:r>
              <a:rPr lang="en-US" dirty="0" err="1"/>
              <a:t>Alaud</a:t>
            </a:r>
            <a:r>
              <a:rPr lang="en-US" dirty="0"/>
              <a:t>-d-din Muhammad (1296 - 1316 AD), the southern conquest filled the treasury through war booties and gold coinage were minted in abundance.   Silver </a:t>
            </a:r>
            <a:r>
              <a:rPr lang="en-US" dirty="0" err="1"/>
              <a:t>tankah</a:t>
            </a:r>
            <a:r>
              <a:rPr lang="en-US" dirty="0"/>
              <a:t> seems to be little scarcer and the divisional pieces of </a:t>
            </a:r>
            <a:r>
              <a:rPr lang="en-US" dirty="0" err="1"/>
              <a:t>Tankahs</a:t>
            </a:r>
            <a:r>
              <a:rPr lang="en-US" dirty="0"/>
              <a:t> are rarer.  </a:t>
            </a:r>
            <a:r>
              <a:rPr lang="en-US" dirty="0" err="1"/>
              <a:t>Alaud</a:t>
            </a:r>
            <a:r>
              <a:rPr lang="en-US" dirty="0"/>
              <a:t>-d-din Muhammad deviated the classical coinage style of his predecessor and called himself as "The second Alexander, the right hand of the </a:t>
            </a:r>
            <a:r>
              <a:rPr lang="en-US" dirty="0" err="1"/>
              <a:t>Khalifate</a:t>
            </a:r>
            <a:r>
              <a:rPr lang="en-US" dirty="0"/>
              <a:t>".</a:t>
            </a:r>
          </a:p>
          <a:p>
            <a:pPr marL="0" indent="0">
              <a:buNone/>
            </a:pPr>
            <a:r>
              <a:rPr lang="en-US" dirty="0" err="1" smtClean="0"/>
              <a:t>Qutubud</a:t>
            </a:r>
            <a:r>
              <a:rPr lang="en-US" dirty="0" smtClean="0"/>
              <a:t>-d-din </a:t>
            </a:r>
            <a:r>
              <a:rPr lang="en-US" dirty="0"/>
              <a:t>Mubarak's coinage is very interesting.  He employed the earlier square form which were very popular in ancient India during 3rd century BC to 1st century AD, mostly struck by the </a:t>
            </a:r>
            <a:r>
              <a:rPr lang="en-US" dirty="0" err="1"/>
              <a:t>Mauryas</a:t>
            </a:r>
            <a:r>
              <a:rPr lang="en-US" dirty="0"/>
              <a:t>/</a:t>
            </a:r>
            <a:r>
              <a:rPr lang="en-US" dirty="0" err="1"/>
              <a:t>Magadhas</a:t>
            </a:r>
            <a:r>
              <a:rPr lang="en-US" dirty="0"/>
              <a:t>/Indo Greeks.  His coins represented little more arrogant title as can be seen by the legend "The supreme head of Islam, the </a:t>
            </a:r>
            <a:r>
              <a:rPr lang="en-US" dirty="0" err="1"/>
              <a:t>Khalif</a:t>
            </a:r>
            <a:r>
              <a:rPr lang="en-US" dirty="0"/>
              <a:t> of the Lord of Heaven and Earth". </a:t>
            </a:r>
            <a:r>
              <a:rPr lang="en-US" dirty="0" err="1"/>
              <a:t>Ghiyasu</a:t>
            </a:r>
            <a:r>
              <a:rPr lang="en-US" dirty="0"/>
              <a:t>-d-din </a:t>
            </a:r>
            <a:r>
              <a:rPr lang="en-US" dirty="0" err="1"/>
              <a:t>Tughluq</a:t>
            </a:r>
            <a:r>
              <a:rPr lang="en-US" dirty="0"/>
              <a:t> was the first Sultanate to use the title "Ghazi", the Champion of the faith.  This could be seen followed by the later Mughals.  </a:t>
            </a:r>
            <a:r>
              <a:rPr lang="en-US" dirty="0" err="1"/>
              <a:t>Tankahs</a:t>
            </a:r>
            <a:r>
              <a:rPr lang="en-US" dirty="0"/>
              <a:t> of </a:t>
            </a:r>
            <a:r>
              <a:rPr lang="en-US" dirty="0" err="1"/>
              <a:t>Shamsu</a:t>
            </a:r>
            <a:r>
              <a:rPr lang="en-US" dirty="0"/>
              <a:t>-d-din </a:t>
            </a:r>
            <a:r>
              <a:rPr lang="en-US" dirty="0" err="1"/>
              <a:t>Kaiyumar's</a:t>
            </a:r>
            <a:r>
              <a:rPr lang="en-US" dirty="0"/>
              <a:t> (the infant son of </a:t>
            </a:r>
            <a:r>
              <a:rPr lang="en-US" dirty="0" err="1"/>
              <a:t>Kaiqubad</a:t>
            </a:r>
            <a:r>
              <a:rPr lang="en-US" dirty="0"/>
              <a:t>) are very rare due to his shorter reign of three years.  </a:t>
            </a:r>
            <a:r>
              <a:rPr lang="en-US" dirty="0" err="1"/>
              <a:t>Shihabud</a:t>
            </a:r>
            <a:r>
              <a:rPr lang="en-US" dirty="0"/>
              <a:t>-d-din Umar's coinage are extremely rare due to the fact that he was on the throne only for few months!</a:t>
            </a:r>
          </a:p>
        </p:txBody>
      </p:sp>
      <p:pic>
        <p:nvPicPr>
          <p:cNvPr id="5" name="Picture 4"/>
          <p:cNvPicPr>
            <a:picLocks noChangeAspect="1"/>
          </p:cNvPicPr>
          <p:nvPr/>
        </p:nvPicPr>
        <p:blipFill>
          <a:blip r:embed="rId2"/>
          <a:stretch>
            <a:fillRect/>
          </a:stretch>
        </p:blipFill>
        <p:spPr>
          <a:xfrm>
            <a:off x="8973220" y="125943"/>
            <a:ext cx="3028950" cy="1514475"/>
          </a:xfrm>
          <a:prstGeom prst="rect">
            <a:avLst/>
          </a:prstGeom>
        </p:spPr>
      </p:pic>
      <p:pic>
        <p:nvPicPr>
          <p:cNvPr id="6" name="Picture 5"/>
          <p:cNvPicPr>
            <a:picLocks noChangeAspect="1"/>
          </p:cNvPicPr>
          <p:nvPr/>
        </p:nvPicPr>
        <p:blipFill>
          <a:blip r:embed="rId3"/>
          <a:stretch>
            <a:fillRect/>
          </a:stretch>
        </p:blipFill>
        <p:spPr>
          <a:xfrm>
            <a:off x="8973220" y="2940273"/>
            <a:ext cx="3257550" cy="3295650"/>
          </a:xfrm>
          <a:prstGeom prst="rect">
            <a:avLst/>
          </a:prstGeom>
        </p:spPr>
      </p:pic>
    </p:spTree>
    <p:extLst>
      <p:ext uri="{BB962C8B-B14F-4D97-AF65-F5344CB8AC3E}">
        <p14:creationId xmlns:p14="http://schemas.microsoft.com/office/powerpoint/2010/main" xmlns="" val="3110231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29107"/>
          </a:xfrm>
        </p:spPr>
        <p:txBody>
          <a:bodyPr/>
          <a:lstStyle/>
          <a:p>
            <a:r>
              <a:rPr lang="en-US" sz="2400" dirty="0" smtClean="0"/>
              <a:t>The </a:t>
            </a:r>
            <a:r>
              <a:rPr lang="en-US" sz="2400" dirty="0"/>
              <a:t>Coinage of Muhammad Bin </a:t>
            </a:r>
            <a:r>
              <a:rPr lang="en-US" sz="2400" dirty="0" err="1"/>
              <a:t>Tughlaq</a:t>
            </a:r>
            <a:r>
              <a:rPr lang="en-US" sz="2400" dirty="0"/>
              <a:t> (1325 AD - 1351 AD)</a:t>
            </a:r>
            <a:r>
              <a:rPr lang="en-US" dirty="0"/>
              <a:t/>
            </a:r>
            <a:br>
              <a:rPr lang="en-US" dirty="0"/>
            </a:br>
            <a:endParaRPr lang="en-US" dirty="0"/>
          </a:p>
        </p:txBody>
      </p:sp>
      <p:sp>
        <p:nvSpPr>
          <p:cNvPr id="3" name="Content Placeholder 2"/>
          <p:cNvSpPr>
            <a:spLocks noGrp="1"/>
          </p:cNvSpPr>
          <p:nvPr>
            <p:ph idx="1"/>
          </p:nvPr>
        </p:nvSpPr>
        <p:spPr>
          <a:xfrm>
            <a:off x="201791" y="1081825"/>
            <a:ext cx="8946541" cy="5166574"/>
          </a:xfrm>
        </p:spPr>
        <p:txBody>
          <a:bodyPr>
            <a:normAutofit fontScale="62500" lnSpcReduction="20000"/>
          </a:bodyPr>
          <a:lstStyle/>
          <a:p>
            <a:endParaRPr lang="en-US" dirty="0"/>
          </a:p>
          <a:p>
            <a:r>
              <a:rPr lang="en-US" dirty="0"/>
              <a:t>A remarkable ruler among Delhi Sultans, Muhammad Bin </a:t>
            </a:r>
            <a:r>
              <a:rPr lang="en-US" dirty="0" err="1"/>
              <a:t>Tughlaq</a:t>
            </a:r>
            <a:r>
              <a:rPr lang="en-US" dirty="0"/>
              <a:t> is known for his active interest in experimenting with the coinage.  He implanted his character and activities on his coinage and produced abundant gold coins compared to any of his predecessors.  He overtook them by executing a fine calligraphy and by issuing number of fractional denominations.  An experiment with his forced currency places him in the rank of one of the greatest </a:t>
            </a:r>
            <a:r>
              <a:rPr lang="en-US" dirty="0" err="1"/>
              <a:t>moneyers</a:t>
            </a:r>
            <a:r>
              <a:rPr lang="en-US" dirty="0"/>
              <a:t> of Indian history though it wasn't successful in India.</a:t>
            </a:r>
          </a:p>
          <a:p>
            <a:endParaRPr lang="en-US" dirty="0"/>
          </a:p>
          <a:p>
            <a:r>
              <a:rPr lang="en-US" dirty="0"/>
              <a:t>The large influx of gold due to his southern Indian campaign made him to adjust the weight standard of coinage which was in usage all the while.  He added the gold dinar of weight 202 grains while compared to the then standard weight of 172 grains.  The silver </a:t>
            </a:r>
            <a:r>
              <a:rPr lang="en-US" dirty="0" err="1"/>
              <a:t>adlis</a:t>
            </a:r>
            <a:r>
              <a:rPr lang="en-US" dirty="0"/>
              <a:t> weighed 144 grains weight and was his innovation aiming to adjust the commercial value of the metal with respect to gold.  Seven years later, he discontinued it due to lack of popularity and acceptance among his </a:t>
            </a:r>
            <a:r>
              <a:rPr lang="en-US" dirty="0" err="1" smtClean="0"/>
              <a:t>subjects.All</a:t>
            </a:r>
            <a:r>
              <a:rPr lang="en-US" dirty="0" smtClean="0"/>
              <a:t> </a:t>
            </a:r>
            <a:r>
              <a:rPr lang="en-US" dirty="0"/>
              <a:t>his coins reflect a staunch orthodoxy.  The coins stuck at both Delhi and </a:t>
            </a:r>
            <a:r>
              <a:rPr lang="en-US" dirty="0" err="1"/>
              <a:t>Daulatabad</a:t>
            </a:r>
            <a:r>
              <a:rPr lang="en-US" dirty="0"/>
              <a:t>, were curious and was issued in memory of his late father.  The </a:t>
            </a:r>
            <a:r>
              <a:rPr lang="en-US" dirty="0" err="1"/>
              <a:t>Kalima</a:t>
            </a:r>
            <a:r>
              <a:rPr lang="en-US" dirty="0"/>
              <a:t> appeared in most of his coinage, the title engraved were "The warrior in the cause of God", "The trustier in support of the four </a:t>
            </a:r>
            <a:r>
              <a:rPr lang="en-US" dirty="0" err="1"/>
              <a:t>Khalifs</a:t>
            </a:r>
            <a:r>
              <a:rPr lang="en-US" dirty="0"/>
              <a:t> - </a:t>
            </a:r>
            <a:r>
              <a:rPr lang="en-US" dirty="0" err="1"/>
              <a:t>Abubakkar</a:t>
            </a:r>
            <a:r>
              <a:rPr lang="en-US" dirty="0"/>
              <a:t>, Umar, Usman and Ali".  He minted coins in several places such as Delhi, </a:t>
            </a:r>
            <a:r>
              <a:rPr lang="en-US" dirty="0" err="1"/>
              <a:t>Lakhnauti</a:t>
            </a:r>
            <a:r>
              <a:rPr lang="en-US" dirty="0"/>
              <a:t>, </a:t>
            </a:r>
            <a:r>
              <a:rPr lang="en-US" dirty="0" err="1"/>
              <a:t>Salgaun</a:t>
            </a:r>
            <a:r>
              <a:rPr lang="en-US" dirty="0"/>
              <a:t>, </a:t>
            </a:r>
            <a:r>
              <a:rPr lang="en-US" dirty="0" err="1"/>
              <a:t>Darul</a:t>
            </a:r>
            <a:r>
              <a:rPr lang="en-US" dirty="0"/>
              <a:t>-I-Islam, </a:t>
            </a:r>
            <a:r>
              <a:rPr lang="en-US" dirty="0" err="1"/>
              <a:t>Sultanpur</a:t>
            </a:r>
            <a:r>
              <a:rPr lang="en-US" dirty="0"/>
              <a:t> (</a:t>
            </a:r>
            <a:r>
              <a:rPr lang="en-US" dirty="0" err="1"/>
              <a:t>Warrangal</a:t>
            </a:r>
            <a:r>
              <a:rPr lang="en-US" dirty="0"/>
              <a:t>), </a:t>
            </a:r>
            <a:r>
              <a:rPr lang="en-US" dirty="0" err="1"/>
              <a:t>Tughlaqpur</a:t>
            </a:r>
            <a:r>
              <a:rPr lang="en-US" dirty="0"/>
              <a:t> (</a:t>
            </a:r>
            <a:r>
              <a:rPr lang="en-US" dirty="0" err="1"/>
              <a:t>Tirhut</a:t>
            </a:r>
            <a:r>
              <a:rPr lang="en-US" dirty="0"/>
              <a:t>), </a:t>
            </a:r>
            <a:r>
              <a:rPr lang="en-US" dirty="0" err="1"/>
              <a:t>Daulatabad</a:t>
            </a:r>
            <a:r>
              <a:rPr lang="en-US" dirty="0"/>
              <a:t>(</a:t>
            </a:r>
            <a:r>
              <a:rPr lang="en-US" dirty="0" err="1"/>
              <a:t>Devagiri</a:t>
            </a:r>
            <a:r>
              <a:rPr lang="en-US" dirty="0"/>
              <a:t>), </a:t>
            </a:r>
            <a:r>
              <a:rPr lang="en-US" dirty="0" err="1"/>
              <a:t>Mulk</a:t>
            </a:r>
            <a:r>
              <a:rPr lang="en-US" dirty="0"/>
              <a:t>-I-</a:t>
            </a:r>
            <a:r>
              <a:rPr lang="en-US" dirty="0" err="1"/>
              <a:t>Tilang</a:t>
            </a:r>
            <a:r>
              <a:rPr lang="en-US" dirty="0"/>
              <a:t> etc.,  More than thirty varieties of billon coins are known so far, and the types shows his numismatic interest.  The copper coins are not that fascinating compared to the billon and his gold coinage, but were minted in varieties of fabric.</a:t>
            </a:r>
          </a:p>
          <a:p>
            <a:endParaRPr lang="en-US" dirty="0"/>
          </a:p>
          <a:p>
            <a:r>
              <a:rPr lang="en-US" dirty="0"/>
              <a:t>Most wonderful of his coinage is the forced currency.  He had two scalable versions, issued in Delhi and </a:t>
            </a:r>
            <a:r>
              <a:rPr lang="en-US" dirty="0" err="1"/>
              <a:t>Daulatabad</a:t>
            </a:r>
            <a:r>
              <a:rPr lang="en-US" dirty="0"/>
              <a:t>.  They obeyed two different standards, probably to satisfy the local standard pre-existed in north and the south.  Sultan's skill in forcing the currency is remarkable.  He engraved "He who obeys the Sultan obeys the compassionate" to fascinate people to accept the new media.  Inscriptions were even engraved in </a:t>
            </a:r>
            <a:r>
              <a:rPr lang="en-US" dirty="0" err="1"/>
              <a:t>Nagari</a:t>
            </a:r>
            <a:r>
              <a:rPr lang="en-US" dirty="0"/>
              <a:t> legend, but because of the metal which is made, the coinage doomed.  The easily forgeable Copper/Brass coinage turned every Hindu house into a mint and soon Sultan withdrew forged currency by paying in Billon and gold!!!</a:t>
            </a:r>
          </a:p>
        </p:txBody>
      </p:sp>
    </p:spTree>
    <p:extLst>
      <p:ext uri="{BB962C8B-B14F-4D97-AF65-F5344CB8AC3E}">
        <p14:creationId xmlns:p14="http://schemas.microsoft.com/office/powerpoint/2010/main" xmlns="" val="1088589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7197123" cy="860927"/>
          </a:xfrm>
        </p:spPr>
        <p:txBody>
          <a:bodyPr/>
          <a:lstStyle/>
          <a:p>
            <a:r>
              <a:rPr lang="en-US" b="1" dirty="0"/>
              <a:t>From 1351 AD - 1526 AD)</a:t>
            </a:r>
            <a:endParaRPr lang="en-US" dirty="0"/>
          </a:p>
        </p:txBody>
      </p:sp>
      <p:sp>
        <p:nvSpPr>
          <p:cNvPr id="3" name="Content Placeholder 2"/>
          <p:cNvSpPr>
            <a:spLocks noGrp="1"/>
          </p:cNvSpPr>
          <p:nvPr>
            <p:ph idx="1"/>
          </p:nvPr>
        </p:nvSpPr>
        <p:spPr>
          <a:xfrm>
            <a:off x="214669" y="1313645"/>
            <a:ext cx="8946541" cy="5544355"/>
          </a:xfrm>
        </p:spPr>
        <p:txBody>
          <a:bodyPr>
            <a:normAutofit fontScale="77500" lnSpcReduction="20000"/>
          </a:bodyPr>
          <a:lstStyle/>
          <a:p>
            <a:r>
              <a:rPr lang="en-US" dirty="0"/>
              <a:t>Historians did comment about the disastrous consequences of Muhammad Bin </a:t>
            </a:r>
            <a:r>
              <a:rPr lang="en-US" dirty="0" err="1"/>
              <a:t>Tughlaq's</a:t>
            </a:r>
            <a:r>
              <a:rPr lang="en-US" dirty="0"/>
              <a:t> reign, but in fact it was not due to his bad policies.  His successor </a:t>
            </a:r>
            <a:r>
              <a:rPr lang="en-US" dirty="0" err="1"/>
              <a:t>Firoz</a:t>
            </a:r>
            <a:r>
              <a:rPr lang="en-US" dirty="0"/>
              <a:t> Shah </a:t>
            </a:r>
            <a:r>
              <a:rPr lang="en-US" dirty="0" err="1"/>
              <a:t>Tughlaq</a:t>
            </a:r>
            <a:r>
              <a:rPr lang="en-US" dirty="0"/>
              <a:t> inherited the full </a:t>
            </a:r>
            <a:r>
              <a:rPr lang="en-US" dirty="0" err="1"/>
              <a:t>treasuryto</a:t>
            </a:r>
            <a:r>
              <a:rPr lang="en-US" dirty="0"/>
              <a:t> undertake various monumental constructions work.  The gold coin of </a:t>
            </a:r>
            <a:r>
              <a:rPr lang="en-US" dirty="0" err="1"/>
              <a:t>Firoz</a:t>
            </a:r>
            <a:r>
              <a:rPr lang="en-US" dirty="0"/>
              <a:t> Shah is fairly common like his predecessor.  </a:t>
            </a:r>
            <a:r>
              <a:rPr lang="en-US" dirty="0" err="1"/>
              <a:t>Atleast</a:t>
            </a:r>
            <a:r>
              <a:rPr lang="en-US" dirty="0"/>
              <a:t> six different types were known, they too exhibited similar traditional theme inscribing the name of </a:t>
            </a:r>
            <a:r>
              <a:rPr lang="en-US" dirty="0" err="1"/>
              <a:t>Khalifs</a:t>
            </a:r>
            <a:r>
              <a:rPr lang="en-US" dirty="0"/>
              <a:t> </a:t>
            </a:r>
            <a:r>
              <a:rPr lang="en-US" dirty="0" err="1"/>
              <a:t>Abul</a:t>
            </a:r>
            <a:r>
              <a:rPr lang="en-US" dirty="0"/>
              <a:t> Abbas and his two successors.  The obverse portrayed "The right hand of the commander of the merciful" and "the deputy of the commander".  The latter appears in almost every successors coinage until </a:t>
            </a:r>
            <a:r>
              <a:rPr lang="en-US" dirty="0" err="1"/>
              <a:t>Bahlol</a:t>
            </a:r>
            <a:r>
              <a:rPr lang="en-US" dirty="0"/>
              <a:t> Lodi's reign.</a:t>
            </a:r>
          </a:p>
          <a:p>
            <a:endParaRPr lang="en-US" dirty="0"/>
          </a:p>
          <a:p>
            <a:r>
              <a:rPr lang="en-US" dirty="0"/>
              <a:t>Gold and silver pieces are scarce entities after </a:t>
            </a:r>
            <a:r>
              <a:rPr lang="en-US" dirty="0" err="1"/>
              <a:t>Firoz</a:t>
            </a:r>
            <a:r>
              <a:rPr lang="en-US" dirty="0"/>
              <a:t> Shah's reign.  Hardly few silver pieces of </a:t>
            </a:r>
            <a:r>
              <a:rPr lang="en-US" dirty="0" err="1"/>
              <a:t>Firoz</a:t>
            </a:r>
            <a:r>
              <a:rPr lang="en-US" dirty="0"/>
              <a:t>, Mohammed Shah, Muhammad bin </a:t>
            </a:r>
            <a:r>
              <a:rPr lang="en-US" dirty="0" err="1"/>
              <a:t>Tughlaq</a:t>
            </a:r>
            <a:r>
              <a:rPr lang="en-US" dirty="0"/>
              <a:t>, Mubarak Shah-II and </a:t>
            </a:r>
            <a:r>
              <a:rPr lang="en-US" dirty="0" err="1"/>
              <a:t>Alam</a:t>
            </a:r>
            <a:r>
              <a:rPr lang="en-US" dirty="0"/>
              <a:t> Shah does exist.  Billon coins namely </a:t>
            </a:r>
            <a:r>
              <a:rPr lang="en-US" dirty="0" err="1"/>
              <a:t>Adlis</a:t>
            </a:r>
            <a:r>
              <a:rPr lang="en-US" dirty="0"/>
              <a:t> though produced in bulk, largely varied in proportion of silver alloy ingredients but they were of the same standard set by </a:t>
            </a:r>
            <a:r>
              <a:rPr lang="en-US" dirty="0" err="1"/>
              <a:t>Md</a:t>
            </a:r>
            <a:r>
              <a:rPr lang="en-US" dirty="0"/>
              <a:t> Bin </a:t>
            </a:r>
            <a:r>
              <a:rPr lang="en-US" dirty="0" err="1"/>
              <a:t>Tughlaq</a:t>
            </a:r>
            <a:r>
              <a:rPr lang="en-US" dirty="0"/>
              <a:t>.  The long reign of </a:t>
            </a:r>
            <a:r>
              <a:rPr lang="en-US" dirty="0" err="1"/>
              <a:t>Firoz</a:t>
            </a:r>
            <a:r>
              <a:rPr lang="en-US" dirty="0"/>
              <a:t> made his coinage as a popular media and one can see large number of posthumous issues extending for </a:t>
            </a:r>
            <a:r>
              <a:rPr lang="en-US" dirty="0" err="1"/>
              <a:t>atleast</a:t>
            </a:r>
            <a:r>
              <a:rPr lang="en-US" dirty="0"/>
              <a:t> </a:t>
            </a:r>
            <a:r>
              <a:rPr lang="en-US" dirty="0" err="1"/>
              <a:t>fouty</a:t>
            </a:r>
            <a:r>
              <a:rPr lang="en-US" dirty="0"/>
              <a:t> years!  Some of these and the posthumous issues of his son Muhammad and grandson Mahmud were continually struck by </a:t>
            </a:r>
            <a:r>
              <a:rPr lang="en-US" dirty="0" err="1"/>
              <a:t>Daulat</a:t>
            </a:r>
            <a:r>
              <a:rPr lang="en-US" dirty="0"/>
              <a:t> Khan Lodi and </a:t>
            </a:r>
            <a:r>
              <a:rPr lang="en-US" dirty="0" err="1"/>
              <a:t>Khizr</a:t>
            </a:r>
            <a:r>
              <a:rPr lang="en-US" dirty="0"/>
              <a:t> Khan.</a:t>
            </a:r>
          </a:p>
          <a:p>
            <a:endParaRPr lang="en-US" dirty="0"/>
          </a:p>
          <a:p>
            <a:r>
              <a:rPr lang="en-US" dirty="0"/>
              <a:t>Coinage of Lodi family namely </a:t>
            </a:r>
            <a:r>
              <a:rPr lang="en-US" dirty="0" err="1"/>
              <a:t>Bahlol</a:t>
            </a:r>
            <a:r>
              <a:rPr lang="en-US" dirty="0"/>
              <a:t>, </a:t>
            </a:r>
            <a:r>
              <a:rPr lang="en-US" dirty="0" err="1"/>
              <a:t>Sikander</a:t>
            </a:r>
            <a:r>
              <a:rPr lang="en-US" dirty="0"/>
              <a:t> and Ibrahim resembled that of </a:t>
            </a:r>
            <a:r>
              <a:rPr lang="en-US" dirty="0" err="1"/>
              <a:t>Jaunpur</a:t>
            </a:r>
            <a:r>
              <a:rPr lang="en-US" dirty="0"/>
              <a:t> coinage except for the difference in its weight standard.  </a:t>
            </a:r>
            <a:r>
              <a:rPr lang="en-US" dirty="0" err="1"/>
              <a:t>Bahlol's</a:t>
            </a:r>
            <a:r>
              <a:rPr lang="en-US" dirty="0"/>
              <a:t> billons are abundant and fairly common too.  The mint name Delhi and </a:t>
            </a:r>
            <a:r>
              <a:rPr lang="en-US" dirty="0" err="1"/>
              <a:t>ShahJaunpur</a:t>
            </a:r>
            <a:r>
              <a:rPr lang="en-US" dirty="0"/>
              <a:t> are common in </a:t>
            </a:r>
            <a:r>
              <a:rPr lang="en-US" dirty="0" err="1"/>
              <a:t>Bahlol's</a:t>
            </a:r>
            <a:r>
              <a:rPr lang="en-US" dirty="0"/>
              <a:t> coinage.  Later when </a:t>
            </a:r>
            <a:r>
              <a:rPr lang="en-US" dirty="0" err="1"/>
              <a:t>Sharqi</a:t>
            </a:r>
            <a:r>
              <a:rPr lang="en-US" dirty="0"/>
              <a:t> kingdom was reduced in 1476, billons adopted the formula "Trusting in the merciful one".  In 1526, the </a:t>
            </a:r>
            <a:r>
              <a:rPr lang="en-US" dirty="0" err="1"/>
              <a:t>Panipat</a:t>
            </a:r>
            <a:r>
              <a:rPr lang="en-US" dirty="0"/>
              <a:t> decided the fate of numismatic art and the Indian coinage changed under the auspices of the Mughal dynasty.</a:t>
            </a:r>
          </a:p>
          <a:p>
            <a:endParaRPr lang="en-US" dirty="0"/>
          </a:p>
          <a:p>
            <a:endParaRPr lang="en-US" dirty="0"/>
          </a:p>
        </p:txBody>
      </p:sp>
    </p:spTree>
    <p:extLst>
      <p:ext uri="{BB962C8B-B14F-4D97-AF65-F5344CB8AC3E}">
        <p14:creationId xmlns:p14="http://schemas.microsoft.com/office/powerpoint/2010/main" xmlns="" val="2799434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6347117" cy="732138"/>
          </a:xfrm>
        </p:spPr>
        <p:txBody>
          <a:bodyPr/>
          <a:lstStyle/>
          <a:p>
            <a:r>
              <a:rPr lang="en-US" dirty="0" smtClean="0"/>
              <a:t>LITERATURE</a:t>
            </a:r>
            <a:endParaRPr lang="en-US" dirty="0"/>
          </a:p>
        </p:txBody>
      </p:sp>
      <p:sp>
        <p:nvSpPr>
          <p:cNvPr id="3" name="Content Placeholder 2"/>
          <p:cNvSpPr>
            <a:spLocks noGrp="1"/>
          </p:cNvSpPr>
          <p:nvPr>
            <p:ph idx="1"/>
          </p:nvPr>
        </p:nvSpPr>
        <p:spPr>
          <a:xfrm>
            <a:off x="163155" y="1344580"/>
            <a:ext cx="8946541" cy="4195481"/>
          </a:xfrm>
        </p:spPr>
        <p:txBody>
          <a:bodyPr>
            <a:normAutofit fontScale="92500" lnSpcReduction="10000"/>
          </a:bodyPr>
          <a:lstStyle/>
          <a:p>
            <a:r>
              <a:rPr lang="en-US" dirty="0"/>
              <a:t>Several biographies, autobiographies, court histories, chronicles, accounts of foreign travelers, and private correspondence give us information about the history of the Delhi Sultanate.</a:t>
            </a:r>
          </a:p>
          <a:p>
            <a:r>
              <a:rPr lang="en-US" dirty="0" err="1"/>
              <a:t>Tarikh-i-Firozshashi</a:t>
            </a:r>
            <a:r>
              <a:rPr lang="en-US" dirty="0"/>
              <a:t> is an important work in medieval India. Written by </a:t>
            </a:r>
            <a:r>
              <a:rPr lang="en-US" dirty="0" err="1"/>
              <a:t>Ziauddin</a:t>
            </a:r>
            <a:r>
              <a:rPr lang="en-US" dirty="0"/>
              <a:t> </a:t>
            </a:r>
            <a:r>
              <a:rPr lang="en-US" dirty="0" err="1"/>
              <a:t>Barni</a:t>
            </a:r>
            <a:r>
              <a:rPr lang="en-US" dirty="0"/>
              <a:t>, it gives an account of the political, social, and economic conditions prevailing in India during those times.</a:t>
            </a:r>
          </a:p>
          <a:p>
            <a:r>
              <a:rPr lang="en-US" dirty="0" err="1"/>
              <a:t>Prithvirajraso</a:t>
            </a:r>
            <a:r>
              <a:rPr lang="en-US" dirty="0"/>
              <a:t> is an epic poem written by Chand </a:t>
            </a:r>
            <a:r>
              <a:rPr lang="en-US" dirty="0" err="1"/>
              <a:t>Bardai</a:t>
            </a:r>
            <a:r>
              <a:rPr lang="en-US" dirty="0"/>
              <a:t>. The poem narrates the heroic exploits of </a:t>
            </a:r>
            <a:r>
              <a:rPr lang="en-US" dirty="0" err="1"/>
              <a:t>Prithviraj</a:t>
            </a:r>
            <a:r>
              <a:rPr lang="en-US" dirty="0"/>
              <a:t> Chauhan who ruled Ajmer and Delhi from AD 1165 to AD 1192. It gives us glimpses of the socio-political condition of the country at that time.</a:t>
            </a:r>
          </a:p>
          <a:p>
            <a:r>
              <a:rPr lang="en-US" dirty="0"/>
              <a:t>The poem though does not give us an accurate account of the battle which took place between Muhammad </a:t>
            </a:r>
            <a:r>
              <a:rPr lang="en-US" dirty="0" err="1"/>
              <a:t>Ghori</a:t>
            </a:r>
            <a:r>
              <a:rPr lang="en-US" dirty="0"/>
              <a:t> and </a:t>
            </a:r>
            <a:r>
              <a:rPr lang="en-US" dirty="0" err="1"/>
              <a:t>Prithviraj</a:t>
            </a:r>
            <a:r>
              <a:rPr lang="en-US" dirty="0"/>
              <a:t> Chauhan. It is an important source of information on the social and clan structure of the Kshatriyas of northern India</a:t>
            </a:r>
            <a:r>
              <a:rPr lang="en-US" dirty="0" smtClean="0"/>
              <a:t>.</a:t>
            </a:r>
            <a:endParaRPr lang="en-US" dirty="0"/>
          </a:p>
        </p:txBody>
      </p:sp>
      <p:pic>
        <p:nvPicPr>
          <p:cNvPr id="4" name="Picture 3"/>
          <p:cNvPicPr>
            <a:picLocks noChangeAspect="1"/>
          </p:cNvPicPr>
          <p:nvPr/>
        </p:nvPicPr>
        <p:blipFill>
          <a:blip r:embed="rId2"/>
          <a:stretch>
            <a:fillRect/>
          </a:stretch>
        </p:blipFill>
        <p:spPr>
          <a:xfrm>
            <a:off x="9035603" y="1536391"/>
            <a:ext cx="3156397" cy="3811858"/>
          </a:xfrm>
          <a:prstGeom prst="rect">
            <a:avLst/>
          </a:prstGeom>
        </p:spPr>
      </p:pic>
    </p:spTree>
    <p:extLst>
      <p:ext uri="{BB962C8B-B14F-4D97-AF65-F5344CB8AC3E}">
        <p14:creationId xmlns:p14="http://schemas.microsoft.com/office/powerpoint/2010/main" xmlns="" val="1521416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REFERENCES</a:t>
            </a:r>
            <a:endParaRPr lang="en-US" dirty="0"/>
          </a:p>
        </p:txBody>
      </p:sp>
      <p:sp>
        <p:nvSpPr>
          <p:cNvPr id="3" name="Content Placeholder 2"/>
          <p:cNvSpPr>
            <a:spLocks noGrp="1"/>
          </p:cNvSpPr>
          <p:nvPr>
            <p:ph idx="1"/>
          </p:nvPr>
        </p:nvSpPr>
        <p:spPr/>
        <p:txBody>
          <a:bodyPr/>
          <a:lstStyle/>
          <a:p>
            <a:r>
              <a:rPr lang="en-US" dirty="0" smtClean="0">
                <a:hlinkClick r:id="rId2"/>
              </a:rPr>
              <a:t>www.forumancientcoins.com</a:t>
            </a:r>
            <a:endParaRPr lang="en-US" dirty="0" smtClean="0"/>
          </a:p>
          <a:p>
            <a:r>
              <a:rPr lang="en-US" dirty="0" smtClean="0"/>
              <a:t>homeoflearning.in</a:t>
            </a:r>
          </a:p>
          <a:p>
            <a:r>
              <a:rPr lang="en-US" dirty="0" smtClean="0">
                <a:hlinkClick r:id="rId3"/>
              </a:rPr>
              <a:t>www.jstor.org</a:t>
            </a:r>
            <a:endParaRPr lang="en-US" dirty="0" smtClean="0"/>
          </a:p>
          <a:p>
            <a:r>
              <a:rPr lang="en-US" dirty="0" smtClean="0">
                <a:hlinkClick r:id="rId4"/>
              </a:rPr>
              <a:t>www.slideshare.net</a:t>
            </a:r>
            <a:endParaRPr lang="en-US" dirty="0" smtClean="0"/>
          </a:p>
          <a:p>
            <a:r>
              <a:rPr lang="en-US" smtClean="0"/>
              <a:t>www.academia.edu</a:t>
            </a:r>
            <a:endParaRPr lang="en-US"/>
          </a:p>
        </p:txBody>
      </p:sp>
    </p:spTree>
    <p:extLst>
      <p:ext uri="{BB962C8B-B14F-4D97-AF65-F5344CB8AC3E}">
        <p14:creationId xmlns:p14="http://schemas.microsoft.com/office/powerpoint/2010/main" xmlns="" val="9733965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184</TotalTime>
  <Words>2198</Words>
  <Application>Microsoft Office PowerPoint</Application>
  <PresentationFormat>Custom</PresentationFormat>
  <Paragraphs>46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Ion</vt:lpstr>
      <vt:lpstr>B.A.(HONS) HISTORY</vt:lpstr>
      <vt:lpstr>SOURCES- EARLY, MEDIEVAL AND SULTANATE PERIOD.</vt:lpstr>
      <vt:lpstr>EPIGRAPHY</vt:lpstr>
      <vt:lpstr>Numismatics</vt:lpstr>
      <vt:lpstr>The Coinage of Muhammad Bin Tughlaq (1325 AD - 1351 AD) </vt:lpstr>
      <vt:lpstr>From 1351 AD - 1526 AD)</vt:lpstr>
      <vt:lpstr>LITERATURE</vt:lpstr>
      <vt:lpstr>                     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B.A.(HONS) HISTORY</dc:title>
  <dc:creator>Microsoft account</dc:creator>
  <cp:lastModifiedBy>win 7</cp:lastModifiedBy>
  <cp:revision>8</cp:revision>
  <dcterms:created xsi:type="dcterms:W3CDTF">2022-08-25T09:03:28Z</dcterms:created>
  <dcterms:modified xsi:type="dcterms:W3CDTF">2023-01-13T08:31:11Z</dcterms:modified>
</cp:coreProperties>
</file>