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DE3D-9B15-4804-BF09-B80FC6B6F690}" type="datetimeFigureOut">
              <a:rPr lang="en-US" smtClean="0"/>
              <a:pPr/>
              <a:t>8/26/2022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9305-E138-44F2-BFF4-85836A7D20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DE3D-9B15-4804-BF09-B80FC6B6F690}" type="datetimeFigureOut">
              <a:rPr lang="en-US" smtClean="0"/>
              <a:pPr/>
              <a:t>8/26/2022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9305-E138-44F2-BFF4-85836A7D20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DE3D-9B15-4804-BF09-B80FC6B6F690}" type="datetimeFigureOut">
              <a:rPr lang="en-US" smtClean="0"/>
              <a:pPr/>
              <a:t>8/26/2022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9305-E138-44F2-BFF4-85836A7D20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DE3D-9B15-4804-BF09-B80FC6B6F690}" type="datetimeFigureOut">
              <a:rPr lang="en-US" smtClean="0"/>
              <a:pPr/>
              <a:t>8/26/2022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9305-E138-44F2-BFF4-85836A7D20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DE3D-9B15-4804-BF09-B80FC6B6F690}" type="datetimeFigureOut">
              <a:rPr lang="en-US" smtClean="0"/>
              <a:pPr/>
              <a:t>8/26/2022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9305-E138-44F2-BFF4-85836A7D20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DE3D-9B15-4804-BF09-B80FC6B6F690}" type="datetimeFigureOut">
              <a:rPr lang="en-US" smtClean="0"/>
              <a:pPr/>
              <a:t>8/26/2022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9305-E138-44F2-BFF4-85836A7D20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DE3D-9B15-4804-BF09-B80FC6B6F690}" type="datetimeFigureOut">
              <a:rPr lang="en-US" smtClean="0"/>
              <a:pPr/>
              <a:t>8/26/2022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9305-E138-44F2-BFF4-85836A7D20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DE3D-9B15-4804-BF09-B80FC6B6F690}" type="datetimeFigureOut">
              <a:rPr lang="en-US" smtClean="0"/>
              <a:pPr/>
              <a:t>8/26/2022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9305-E138-44F2-BFF4-85836A7D20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DE3D-9B15-4804-BF09-B80FC6B6F690}" type="datetimeFigureOut">
              <a:rPr lang="en-US" smtClean="0"/>
              <a:pPr/>
              <a:t>8/26/2022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9305-E138-44F2-BFF4-85836A7D20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DE3D-9B15-4804-BF09-B80FC6B6F690}" type="datetimeFigureOut">
              <a:rPr lang="en-US" smtClean="0"/>
              <a:pPr/>
              <a:t>8/26/2022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9305-E138-44F2-BFF4-85836A7D20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DE3D-9B15-4804-BF09-B80FC6B6F690}" type="datetimeFigureOut">
              <a:rPr lang="en-US" smtClean="0"/>
              <a:pPr/>
              <a:t>8/26/2022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9305-E138-44F2-BFF4-85836A7D20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DE3D-9B15-4804-BF09-B80FC6B6F690}" type="datetimeFigureOut">
              <a:rPr lang="en-US" smtClean="0"/>
              <a:pPr/>
              <a:t>8/26/2022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F9305-E138-44F2-BFF4-85836A7D20A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Paradise Lost Book 1</a:t>
            </a:r>
            <a:br>
              <a:rPr lang="en-US" b="1" dirty="0" smtClean="0"/>
            </a:br>
            <a:r>
              <a:rPr lang="en-US" sz="2800" b="1" dirty="0" smtClean="0"/>
              <a:t>An Introduction</a:t>
            </a:r>
            <a:endParaRPr lang="en-IN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                                Dr. Somali </a:t>
            </a:r>
            <a:r>
              <a:rPr lang="en-US" b="1" dirty="0" err="1" smtClean="0"/>
              <a:t>Saha</a:t>
            </a:r>
            <a:endParaRPr lang="en-IN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Epic Defined and Classified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i="1" dirty="0" smtClean="0"/>
              <a:t>The Oxford Companion to English Literature </a:t>
            </a:r>
            <a:r>
              <a:rPr lang="en-US" dirty="0" smtClean="0"/>
              <a:t>defines an epic as a ‘poem that celebrates in the form of a continuous narrative of the achievements of one or more personages of history and tradition.’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Essential Features of an epic poem in Paradise Lost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High-seriousness</a:t>
            </a:r>
          </a:p>
          <a:p>
            <a:r>
              <a:rPr lang="en-US" b="1" dirty="0" smtClean="0"/>
              <a:t>Choric-mouthpiece of an age</a:t>
            </a:r>
          </a:p>
          <a:p>
            <a:r>
              <a:rPr lang="en-US" b="1" dirty="0" smtClean="0"/>
              <a:t>Theme-lofty, sublime</a:t>
            </a:r>
          </a:p>
          <a:p>
            <a:r>
              <a:rPr lang="en-US" b="1" dirty="0" smtClean="0"/>
              <a:t>Unity of action</a:t>
            </a:r>
          </a:p>
          <a:p>
            <a:r>
              <a:rPr lang="en-US" b="1" dirty="0" smtClean="0"/>
              <a:t>The hero</a:t>
            </a:r>
          </a:p>
          <a:p>
            <a:r>
              <a:rPr lang="en-US" b="1" dirty="0" smtClean="0"/>
              <a:t>Grand Style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Epic Conventions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Proposition and Invocation</a:t>
            </a:r>
          </a:p>
          <a:p>
            <a:r>
              <a:rPr lang="en-US" b="1" dirty="0" smtClean="0"/>
              <a:t>Epic </a:t>
            </a:r>
            <a:r>
              <a:rPr lang="en-US" b="1" dirty="0" err="1" smtClean="0"/>
              <a:t>Similies</a:t>
            </a:r>
            <a:endParaRPr lang="en-US" b="1" dirty="0" smtClean="0"/>
          </a:p>
          <a:p>
            <a:r>
              <a:rPr lang="en-US" b="1" dirty="0" smtClean="0"/>
              <a:t>Medias res</a:t>
            </a:r>
          </a:p>
          <a:p>
            <a:r>
              <a:rPr lang="en-US" b="1" dirty="0" smtClean="0"/>
              <a:t>Athletic competitions</a:t>
            </a:r>
          </a:p>
          <a:p>
            <a:r>
              <a:rPr lang="en-US" b="1" dirty="0" smtClean="0"/>
              <a:t>Moral</a:t>
            </a:r>
            <a:endParaRPr lang="en-IN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Satan as Hero of Paradise Lost Book 1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Satan’s Pride</a:t>
            </a:r>
          </a:p>
          <a:p>
            <a:r>
              <a:rPr lang="en-US" dirty="0" smtClean="0"/>
              <a:t>Indomitable courage and unconquerable skill</a:t>
            </a:r>
          </a:p>
          <a:p>
            <a:r>
              <a:rPr lang="en-US" dirty="0" smtClean="0"/>
              <a:t>Satan’s superior attitude</a:t>
            </a:r>
          </a:p>
          <a:p>
            <a:r>
              <a:rPr lang="en-US" dirty="0" smtClean="0"/>
              <a:t>Love of Freedom</a:t>
            </a:r>
          </a:p>
          <a:p>
            <a:r>
              <a:rPr lang="en-US" dirty="0" smtClean="0"/>
              <a:t>Satan’s respect for others’ opinion</a:t>
            </a:r>
          </a:p>
          <a:p>
            <a:r>
              <a:rPr lang="en-US" dirty="0" smtClean="0"/>
              <a:t>Satan’s selflessness</a:t>
            </a:r>
          </a:p>
          <a:p>
            <a:r>
              <a:rPr lang="en-US" dirty="0" smtClean="0"/>
              <a:t>Spirit of self-reliance</a:t>
            </a:r>
          </a:p>
          <a:p>
            <a:r>
              <a:rPr lang="en-US" dirty="0" smtClean="0"/>
              <a:t>Gentle feelings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Significance of Invocation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Nature of the Invocation</a:t>
            </a:r>
          </a:p>
          <a:p>
            <a:r>
              <a:rPr lang="en-US" b="1" dirty="0" smtClean="0"/>
              <a:t>Universal theme</a:t>
            </a:r>
          </a:p>
          <a:p>
            <a:r>
              <a:rPr lang="en-US" b="1" dirty="0" smtClean="0"/>
              <a:t>High aim of Milton</a:t>
            </a:r>
          </a:p>
          <a:p>
            <a:r>
              <a:rPr lang="en-US" b="1" dirty="0" smtClean="0"/>
              <a:t>Poetic Art or Style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Use of Epic </a:t>
            </a:r>
            <a:r>
              <a:rPr lang="en-US" b="1" dirty="0" err="1" smtClean="0"/>
              <a:t>Similies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Leviathan simile</a:t>
            </a:r>
          </a:p>
          <a:p>
            <a:r>
              <a:rPr lang="en-US" dirty="0" smtClean="0"/>
              <a:t>Satan’s shield and spear</a:t>
            </a:r>
          </a:p>
          <a:p>
            <a:r>
              <a:rPr lang="en-US" dirty="0" err="1" smtClean="0"/>
              <a:t>Vallambrosa</a:t>
            </a:r>
            <a:r>
              <a:rPr lang="en-US" dirty="0" smtClean="0"/>
              <a:t> simile</a:t>
            </a:r>
          </a:p>
          <a:p>
            <a:r>
              <a:rPr lang="en-US" dirty="0" smtClean="0"/>
              <a:t>‘Sedge’ simile</a:t>
            </a:r>
          </a:p>
          <a:p>
            <a:r>
              <a:rPr lang="en-US" dirty="0" smtClean="0"/>
              <a:t>‘Pigmies’ simile</a:t>
            </a:r>
          </a:p>
          <a:p>
            <a:r>
              <a:rPr lang="en-US" dirty="0" smtClean="0"/>
              <a:t>Similes closely related to the subject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Grand Style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Allusiveness</a:t>
            </a:r>
          </a:p>
          <a:p>
            <a:r>
              <a:rPr lang="en-US" dirty="0" smtClean="0"/>
              <a:t>Sonorous proper names</a:t>
            </a:r>
          </a:p>
          <a:p>
            <a:r>
              <a:rPr lang="en-US" dirty="0" smtClean="0"/>
              <a:t>Latinisms</a:t>
            </a:r>
          </a:p>
          <a:p>
            <a:r>
              <a:rPr lang="en-US" dirty="0" smtClean="0"/>
              <a:t>Suggestiveness</a:t>
            </a:r>
          </a:p>
          <a:p>
            <a:r>
              <a:rPr lang="en-US" dirty="0" smtClean="0"/>
              <a:t>Elevated Style</a:t>
            </a:r>
          </a:p>
          <a:p>
            <a:r>
              <a:rPr lang="en-US" dirty="0" smtClean="0"/>
              <a:t>Milton’s Blank Verse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Important Elements in Paradise Lost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Puritanism</a:t>
            </a:r>
          </a:p>
          <a:p>
            <a:r>
              <a:rPr lang="en-US" dirty="0" smtClean="0"/>
              <a:t>Renaissance Elements</a:t>
            </a:r>
          </a:p>
          <a:p>
            <a:r>
              <a:rPr lang="en-US" dirty="0" smtClean="0"/>
              <a:t>Fusion of Renaissance and the Reformation</a:t>
            </a:r>
          </a:p>
          <a:p>
            <a:r>
              <a:rPr lang="en-US" dirty="0" smtClean="0"/>
              <a:t>Autobiographical Elements</a:t>
            </a:r>
          </a:p>
          <a:p>
            <a:r>
              <a:rPr lang="en-US" dirty="0" smtClean="0"/>
              <a:t>Milton’s Blank verse</a:t>
            </a:r>
          </a:p>
          <a:p>
            <a:r>
              <a:rPr lang="en-US" dirty="0" smtClean="0"/>
              <a:t>Descriptive Power of Milton</a:t>
            </a:r>
          </a:p>
          <a:p>
            <a:r>
              <a:rPr lang="en-US" dirty="0" smtClean="0"/>
              <a:t>Universal Appeal of Paradise Lost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202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Paradise Lost Book 1 An Introduction</vt:lpstr>
      <vt:lpstr>Epic Defined and Classified</vt:lpstr>
      <vt:lpstr>Essential Features of an epic poem in Paradise Lost</vt:lpstr>
      <vt:lpstr>Epic Conventions</vt:lpstr>
      <vt:lpstr>Satan as Hero of Paradise Lost Book 1</vt:lpstr>
      <vt:lpstr>Significance of Invocation</vt:lpstr>
      <vt:lpstr>Use of Epic Similies</vt:lpstr>
      <vt:lpstr>Grand Style</vt:lpstr>
      <vt:lpstr>Important Elements in Paradise Lost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Paradise Lost Book 1 An Introduction</dc:title>
  <dc:creator>PRASENJIT</dc:creator>
  <cp:lastModifiedBy>PRASENJIT</cp:lastModifiedBy>
  <cp:revision>13</cp:revision>
  <dcterms:created xsi:type="dcterms:W3CDTF">2022-08-24T06:39:44Z</dcterms:created>
  <dcterms:modified xsi:type="dcterms:W3CDTF">2022-08-26T16:45:34Z</dcterms:modified>
</cp:coreProperties>
</file>