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2" r:id="rId2"/>
    <p:sldId id="261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B6AE1-F35F-4A9E-838B-0F4CE224B56D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34E6E-A90F-4F53-8C41-E14EECA95AD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4E6E-A90F-4F53-8C41-E14EECA95AD1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4E6E-A90F-4F53-8C41-E14EECA95AD1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399841-93C2-41E6-A688-609C0FE8CD0B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8C9309-2D2D-4108-A7C8-C5306C7C358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INTRODUCTION TO  LINGUISTICS</a:t>
            </a:r>
            <a:endParaRPr lang="en-IN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4572032" cy="2643206"/>
          </a:xfrm>
        </p:spPr>
        <p:txBody>
          <a:bodyPr>
            <a:normAutofit lnSpcReduction="10000"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Dr. Somali </a:t>
            </a:r>
            <a:r>
              <a:rPr lang="en-US" dirty="0" err="1" smtClean="0">
                <a:solidFill>
                  <a:schemeClr val="tx1"/>
                </a:solidFill>
              </a:rPr>
              <a:t>Saha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Assistant Professor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Deptt</a:t>
            </a:r>
            <a:r>
              <a:rPr lang="en-US" dirty="0" smtClean="0">
                <a:solidFill>
                  <a:schemeClr val="tx1"/>
                </a:solidFill>
              </a:rPr>
              <a:t>. of English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Women’s College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Some Important Concepts and Distinctions in Linguistics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>
              <a:solidFill>
                <a:srgbClr val="00B0F0"/>
              </a:solidFill>
            </a:endParaRPr>
          </a:p>
          <a:p>
            <a:r>
              <a:rPr lang="en-US" i="1" dirty="0" smtClean="0">
                <a:solidFill>
                  <a:srgbClr val="00B0F0"/>
                </a:solidFill>
              </a:rPr>
              <a:t>Langue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00B0F0"/>
                </a:solidFill>
              </a:rPr>
              <a:t>Parole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Competence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00B0F0"/>
                </a:solidFill>
              </a:rPr>
              <a:t>Performance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Sign </a:t>
            </a:r>
            <a:r>
              <a:rPr lang="en-US" dirty="0" smtClean="0"/>
              <a:t>and</a:t>
            </a:r>
            <a:r>
              <a:rPr lang="en-US" i="1" dirty="0" smtClean="0">
                <a:solidFill>
                  <a:srgbClr val="00B0F0"/>
                </a:solidFill>
              </a:rPr>
              <a:t> Symbol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Signifier </a:t>
            </a:r>
            <a:r>
              <a:rPr lang="en-US" dirty="0" smtClean="0"/>
              <a:t>and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00B0F0"/>
                </a:solidFill>
              </a:rPr>
              <a:t>Signified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Structure </a:t>
            </a:r>
            <a:r>
              <a:rPr lang="en-US" dirty="0" smtClean="0"/>
              <a:t>and</a:t>
            </a:r>
            <a:r>
              <a:rPr lang="en-US" i="1" dirty="0" smtClean="0">
                <a:solidFill>
                  <a:srgbClr val="00B0F0"/>
                </a:solidFill>
              </a:rPr>
              <a:t> System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Substance </a:t>
            </a:r>
            <a:r>
              <a:rPr lang="en-US" dirty="0" smtClean="0"/>
              <a:t>and</a:t>
            </a:r>
            <a:r>
              <a:rPr lang="en-US" i="1" dirty="0" smtClean="0">
                <a:solidFill>
                  <a:srgbClr val="00B0F0"/>
                </a:solidFill>
              </a:rPr>
              <a:t> Form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Syntagmatic </a:t>
            </a:r>
            <a:r>
              <a:rPr lang="en-US" dirty="0" smtClean="0"/>
              <a:t>and</a:t>
            </a:r>
            <a:r>
              <a:rPr lang="en-US" i="1" dirty="0" smtClean="0">
                <a:solidFill>
                  <a:srgbClr val="00B0F0"/>
                </a:solidFill>
              </a:rPr>
              <a:t> Paradigmatic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Synchronic </a:t>
            </a:r>
            <a:r>
              <a:rPr lang="en-US" dirty="0" smtClean="0"/>
              <a:t>and</a:t>
            </a:r>
            <a:r>
              <a:rPr lang="en-US" i="1" dirty="0" smtClean="0">
                <a:solidFill>
                  <a:srgbClr val="00B0F0"/>
                </a:solidFill>
              </a:rPr>
              <a:t> Diachronic</a:t>
            </a:r>
            <a:endParaRPr lang="en-IN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Famous Linguists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Panini</a:t>
            </a:r>
          </a:p>
          <a:p>
            <a:endParaRPr lang="en-US" dirty="0" smtClean="0"/>
          </a:p>
          <a:p>
            <a:r>
              <a:rPr lang="en-US" dirty="0" err="1" smtClean="0"/>
              <a:t>Dionysuis</a:t>
            </a:r>
            <a:r>
              <a:rPr lang="en-US" dirty="0" smtClean="0"/>
              <a:t> </a:t>
            </a:r>
            <a:r>
              <a:rPr lang="en-US" dirty="0" err="1" smtClean="0"/>
              <a:t>Thrax</a:t>
            </a:r>
            <a:r>
              <a:rPr lang="en-US" dirty="0" smtClean="0"/>
              <a:t> and Apollonius</a:t>
            </a:r>
          </a:p>
          <a:p>
            <a:endParaRPr lang="en-US" dirty="0" smtClean="0"/>
          </a:p>
          <a:p>
            <a:r>
              <a:rPr lang="en-US" dirty="0" smtClean="0"/>
              <a:t>Leonard Bloomfield</a:t>
            </a:r>
          </a:p>
          <a:p>
            <a:endParaRPr lang="en-US" dirty="0" smtClean="0"/>
          </a:p>
          <a:p>
            <a:r>
              <a:rPr lang="en-US" dirty="0" smtClean="0"/>
              <a:t>Ferdinand de Saussure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Noam Chomsky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                                                       Thank You</a:t>
            </a:r>
            <a:endParaRPr lang="en-IN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Language?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a communication of thoughts and feelings through a system of arbitrary signals such as sounds, gestures or written symbols.</a:t>
            </a:r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Generally Accepted Definition of Language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Language is a system of arbitrary vocal symbols used for human communication.(</a:t>
            </a:r>
            <a:r>
              <a:rPr lang="en-US" dirty="0" err="1" smtClean="0"/>
              <a:t>Wardhaugh</a:t>
            </a:r>
            <a:r>
              <a:rPr lang="en-US" dirty="0" smtClean="0"/>
              <a:t>, 1972)</a:t>
            </a:r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Human Language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Interchangeability</a:t>
            </a:r>
            <a:r>
              <a:rPr lang="en-US" dirty="0" smtClean="0"/>
              <a:t>: transmitting and receiving information.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Productivity</a:t>
            </a:r>
            <a:r>
              <a:rPr lang="en-US" dirty="0" smtClean="0"/>
              <a:t>: ability to vary a message to reflect differences in circumstances concerned.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Cultural Transmission</a:t>
            </a:r>
            <a:r>
              <a:rPr lang="en-US" dirty="0" smtClean="0"/>
              <a:t>: the ability to learn from others.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Arbitrariness</a:t>
            </a:r>
            <a:r>
              <a:rPr lang="en-US" dirty="0" smtClean="0"/>
              <a:t>: No natural relationship to their meaning.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Dynamic</a:t>
            </a:r>
            <a:r>
              <a:rPr lang="en-US" dirty="0" smtClean="0"/>
              <a:t>: the ever-growing characteristics.</a:t>
            </a:r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linguistics?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Linguistics is the </a:t>
            </a:r>
            <a:r>
              <a:rPr lang="en-US" i="1" dirty="0" smtClean="0">
                <a:solidFill>
                  <a:srgbClr val="0070C0"/>
                </a:solidFill>
              </a:rPr>
              <a:t>systematic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70C0"/>
                </a:solidFill>
              </a:rPr>
              <a:t>scientific </a:t>
            </a:r>
            <a:r>
              <a:rPr lang="en-US" dirty="0" smtClean="0"/>
              <a:t>study of language.</a:t>
            </a:r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linguistics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Applied Linguistics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Historical linguistics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Psycholinguistics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Computational Linguistics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Sociolinguistics</a:t>
            </a:r>
          </a:p>
          <a:p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Scopes of Linguistics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Microlinguistics</a:t>
            </a:r>
            <a:r>
              <a:rPr lang="en-US" b="1" dirty="0" smtClean="0"/>
              <a:t>:</a:t>
            </a:r>
            <a:r>
              <a:rPr lang="en-US" dirty="0" smtClean="0"/>
              <a:t> phonetics, phonology, morphology, syntax, semantics and pragmatics.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Macrolinguistics</a:t>
            </a:r>
            <a:r>
              <a:rPr lang="en-US" b="1" dirty="0" smtClean="0"/>
              <a:t>: </a:t>
            </a:r>
            <a:r>
              <a:rPr lang="en-US" dirty="0" smtClean="0"/>
              <a:t>sociolinguistics, psycholinguistics, neurolingistics, stylistics, cognitive linguistics, applied linguistics etc.</a:t>
            </a:r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Microlinguistics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Phonetics</a:t>
            </a:r>
            <a:r>
              <a:rPr lang="en-US" dirty="0" smtClean="0"/>
              <a:t>: It is the scientific study of </a:t>
            </a:r>
            <a:r>
              <a:rPr lang="en-US" dirty="0" smtClean="0">
                <a:solidFill>
                  <a:srgbClr val="0070C0"/>
                </a:solidFill>
              </a:rPr>
              <a:t>speech sounds.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Phonology</a:t>
            </a:r>
            <a:r>
              <a:rPr lang="en-US" dirty="0" smtClean="0"/>
              <a:t>: It is the study of how </a:t>
            </a:r>
            <a:r>
              <a:rPr lang="en-US" dirty="0" smtClean="0">
                <a:solidFill>
                  <a:srgbClr val="0070C0"/>
                </a:solidFill>
              </a:rPr>
              <a:t>speech sounds function in a language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Morphology</a:t>
            </a:r>
            <a:r>
              <a:rPr lang="en-US" dirty="0" smtClean="0"/>
              <a:t>: It is the study of </a:t>
            </a:r>
            <a:r>
              <a:rPr lang="en-US" dirty="0" smtClean="0">
                <a:solidFill>
                  <a:srgbClr val="0070C0"/>
                </a:solidFill>
              </a:rPr>
              <a:t>formation of words.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Syntax</a:t>
            </a:r>
            <a:r>
              <a:rPr lang="en-US" dirty="0" smtClean="0"/>
              <a:t>: It is the study of </a:t>
            </a:r>
            <a:r>
              <a:rPr lang="en-US" dirty="0" smtClean="0">
                <a:solidFill>
                  <a:srgbClr val="0070C0"/>
                </a:solidFill>
              </a:rPr>
              <a:t>sentence patterns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Semantics</a:t>
            </a:r>
            <a:r>
              <a:rPr lang="en-US" dirty="0" smtClean="0"/>
              <a:t>: It is the study of </a:t>
            </a:r>
            <a:r>
              <a:rPr lang="en-US" dirty="0" smtClean="0">
                <a:solidFill>
                  <a:srgbClr val="0070C0"/>
                </a:solidFill>
              </a:rPr>
              <a:t>meanings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Discourse</a:t>
            </a:r>
            <a:r>
              <a:rPr lang="en-US" dirty="0" smtClean="0"/>
              <a:t>: It is the study of </a:t>
            </a:r>
            <a:r>
              <a:rPr lang="en-US" dirty="0" smtClean="0">
                <a:solidFill>
                  <a:srgbClr val="0070C0"/>
                </a:solidFill>
              </a:rPr>
              <a:t>connected sentences.</a:t>
            </a:r>
            <a:endParaRPr lang="en-IN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b="1" dirty="0" smtClean="0"/>
              <a:t>Macrolinguistics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7239000" cy="484632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6400" dirty="0" smtClean="0">
                <a:solidFill>
                  <a:srgbClr val="7030A0"/>
                </a:solidFill>
              </a:rPr>
              <a:t>Sociolinguistics</a:t>
            </a:r>
            <a:r>
              <a:rPr lang="en-US" sz="6400" dirty="0" smtClean="0"/>
              <a:t>: It studies the relation between language and society.</a:t>
            </a:r>
          </a:p>
          <a:p>
            <a:endParaRPr lang="en-US" sz="6400" dirty="0" smtClean="0"/>
          </a:p>
          <a:p>
            <a:r>
              <a:rPr lang="en-US" sz="6400" dirty="0" smtClean="0">
                <a:solidFill>
                  <a:srgbClr val="7030A0"/>
                </a:solidFill>
              </a:rPr>
              <a:t>Psycholinguistics: </a:t>
            </a:r>
            <a:r>
              <a:rPr lang="en-US" sz="6400" dirty="0" smtClean="0"/>
              <a:t>It is the study of language and mind.</a:t>
            </a:r>
          </a:p>
          <a:p>
            <a:endParaRPr lang="en-US" sz="6400" dirty="0" smtClean="0"/>
          </a:p>
          <a:p>
            <a:r>
              <a:rPr lang="en-US" sz="6400" dirty="0" smtClean="0"/>
              <a:t>Anthropological Linguistics: It explores the relation between language and culture.</a:t>
            </a:r>
          </a:p>
          <a:p>
            <a:endParaRPr lang="en-US" sz="6400" dirty="0" smtClean="0"/>
          </a:p>
          <a:p>
            <a:pPr>
              <a:buNone/>
            </a:pPr>
            <a:r>
              <a:rPr lang="en-US" sz="6400" dirty="0" smtClean="0">
                <a:solidFill>
                  <a:schemeClr val="bg1"/>
                </a:solidFill>
              </a:rPr>
              <a:t>A   </a:t>
            </a:r>
            <a:r>
              <a:rPr lang="en-US" sz="6400" dirty="0" err="1" smtClean="0">
                <a:solidFill>
                  <a:srgbClr val="7030A0"/>
                </a:solidFill>
              </a:rPr>
              <a:t>Neurolinguistics</a:t>
            </a:r>
            <a:r>
              <a:rPr lang="en-US" sz="6400" dirty="0" smtClean="0">
                <a:solidFill>
                  <a:srgbClr val="7030A0"/>
                </a:solidFill>
              </a:rPr>
              <a:t>: </a:t>
            </a:r>
            <a:r>
              <a:rPr lang="en-US" sz="6400" dirty="0" smtClean="0"/>
              <a:t>It is the study of language processing and language representation in the brain.</a:t>
            </a:r>
          </a:p>
          <a:p>
            <a:endParaRPr lang="en-US" sz="6400" dirty="0" smtClean="0"/>
          </a:p>
          <a:p>
            <a:r>
              <a:rPr lang="en-US" sz="6400" dirty="0" smtClean="0">
                <a:solidFill>
                  <a:srgbClr val="7030A0"/>
                </a:solidFill>
              </a:rPr>
              <a:t>Stylistics:</a:t>
            </a:r>
            <a:r>
              <a:rPr lang="en-US" sz="6400" dirty="0" smtClean="0"/>
              <a:t> It is the study of how literary effects can be related to linguistic features.</a:t>
            </a:r>
          </a:p>
          <a:p>
            <a:endParaRPr lang="en-US" sz="6400" dirty="0" smtClean="0"/>
          </a:p>
          <a:p>
            <a:r>
              <a:rPr lang="en-US" sz="6400" dirty="0" smtClean="0">
                <a:solidFill>
                  <a:srgbClr val="7030A0"/>
                </a:solidFill>
              </a:rPr>
              <a:t>Discourse: </a:t>
            </a:r>
            <a:r>
              <a:rPr lang="en-US" sz="6400" dirty="0" smtClean="0"/>
              <a:t>It is the study of the relationship between language and the  contexts in which language is used.</a:t>
            </a:r>
          </a:p>
          <a:p>
            <a:endParaRPr lang="en-US" sz="6400" dirty="0" smtClean="0"/>
          </a:p>
          <a:p>
            <a:r>
              <a:rPr lang="en-US" sz="6400" dirty="0" smtClean="0">
                <a:solidFill>
                  <a:srgbClr val="7030A0"/>
                </a:solidFill>
              </a:rPr>
              <a:t>Computational Linguistics</a:t>
            </a:r>
            <a:r>
              <a:rPr lang="en-US" sz="6400" dirty="0" smtClean="0"/>
              <a:t>: An approach which employs mathematical techniques. </a:t>
            </a:r>
            <a:endParaRPr lang="en-IN" sz="6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392</Words>
  <Application>Microsoft Office PowerPoint</Application>
  <PresentationFormat>On-screen Show (4:3)</PresentationFormat>
  <Paragraphs>82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                                INTRODUCTION TO  LINGUISTICS</vt:lpstr>
      <vt:lpstr>What is Language?</vt:lpstr>
      <vt:lpstr>Generally Accepted Definition of Language</vt:lpstr>
      <vt:lpstr>Characteristics of Human Language</vt:lpstr>
      <vt:lpstr>What is linguistics?</vt:lpstr>
      <vt:lpstr>Branches of linguistics</vt:lpstr>
      <vt:lpstr>Scopes of Linguistics</vt:lpstr>
      <vt:lpstr>           Microlinguistics</vt:lpstr>
      <vt:lpstr>          Macrolinguistics</vt:lpstr>
      <vt:lpstr>Some Important Concepts and Distinctions in Linguistics</vt:lpstr>
      <vt:lpstr>Famous Linguists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PRASENJIT</cp:lastModifiedBy>
  <cp:revision>33</cp:revision>
  <dcterms:created xsi:type="dcterms:W3CDTF">2018-10-27T08:19:11Z</dcterms:created>
  <dcterms:modified xsi:type="dcterms:W3CDTF">2022-08-14T06:29:12Z</dcterms:modified>
</cp:coreProperties>
</file>