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6EF30EA-FA01-4AF2-A3D7-0647A28327F3}" type="datetimeFigureOut">
              <a:rPr lang="en-US" smtClean="0"/>
              <a:pPr/>
              <a:t>8/23/2022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EF30EA-FA01-4AF2-A3D7-0647A28327F3}" type="datetimeFigureOut">
              <a:rPr lang="en-US" smtClean="0"/>
              <a:pPr/>
              <a:t>8/23/2022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EF30EA-FA01-4AF2-A3D7-0647A28327F3}" type="datetimeFigureOut">
              <a:rPr lang="en-US" smtClean="0"/>
              <a:pPr/>
              <a:t>8/23/2022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EF30EA-FA01-4AF2-A3D7-0647A28327F3}" type="datetimeFigureOut">
              <a:rPr lang="en-US" smtClean="0"/>
              <a:pPr/>
              <a:t>8/23/2022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F30EA-FA01-4AF2-A3D7-0647A28327F3}" type="datetimeFigureOut">
              <a:rPr lang="en-US" smtClean="0"/>
              <a:pPr/>
              <a:t>8/23/2022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6EF30EA-FA01-4AF2-A3D7-0647A28327F3}" type="datetimeFigureOut">
              <a:rPr lang="en-US" smtClean="0"/>
              <a:pPr/>
              <a:t>8/23/2022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6EF30EA-FA01-4AF2-A3D7-0647A28327F3}" type="datetimeFigureOut">
              <a:rPr lang="en-US" smtClean="0"/>
              <a:pPr/>
              <a:t>8/23/2022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6EF30EA-FA01-4AF2-A3D7-0647A28327F3}" type="datetimeFigureOut">
              <a:rPr lang="en-US" smtClean="0"/>
              <a:pPr/>
              <a:t>8/23/2022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F30EA-FA01-4AF2-A3D7-0647A28327F3}" type="datetimeFigureOut">
              <a:rPr lang="en-US" smtClean="0"/>
              <a:pPr/>
              <a:t>8/23/2022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F30EA-FA01-4AF2-A3D7-0647A28327F3}" type="datetimeFigureOut">
              <a:rPr lang="en-US" smtClean="0"/>
              <a:pPr/>
              <a:t>8/23/2022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F30EA-FA01-4AF2-A3D7-0647A28327F3}" type="datetimeFigureOut">
              <a:rPr lang="en-US" smtClean="0"/>
              <a:pPr/>
              <a:t>8/23/2022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D96044-DE23-4A79-BA63-BB8704871BB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F30EA-FA01-4AF2-A3D7-0647A28327F3}" type="datetimeFigureOut">
              <a:rPr lang="en-US" smtClean="0"/>
              <a:pPr/>
              <a:t>8/23/2022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96044-DE23-4A79-BA63-BB8704871BB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gs>
            <a:gs pos="39999">
              <a:srgbClr val="85C2FF"/>
            </a:gs>
            <a:gs pos="70000">
              <a:srgbClr val="C4D6EB"/>
            </a:gs>
            <a:gs pos="100000">
              <a:srgbClr val="FFEBFA"/>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An Introduction to Phonetics</a:t>
            </a:r>
            <a:endParaRPr lang="en-IN" b="1" i="1" dirty="0"/>
          </a:p>
        </p:txBody>
      </p:sp>
      <p:sp>
        <p:nvSpPr>
          <p:cNvPr id="3" name="Subtitle 2"/>
          <p:cNvSpPr>
            <a:spLocks noGrp="1"/>
          </p:cNvSpPr>
          <p:nvPr>
            <p:ph type="subTitle" idx="1"/>
          </p:nvPr>
        </p:nvSpPr>
        <p:spPr/>
        <p:txBody>
          <a:bodyPr/>
          <a:lstStyle/>
          <a:p>
            <a:r>
              <a:rPr lang="en-US" dirty="0" smtClean="0"/>
              <a:t>Dr. Somali </a:t>
            </a:r>
            <a:r>
              <a:rPr lang="en-US" dirty="0" err="1" smtClean="0"/>
              <a:t>Saha</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accent1">
                <a:lumMod val="20000"/>
                <a:lumOff val="80000"/>
              </a:schemeClr>
            </a:gs>
            <a:gs pos="0">
              <a:schemeClr val="tx2">
                <a:lumMod val="60000"/>
                <a:lumOff val="40000"/>
              </a:schemeClr>
            </a:gs>
            <a:gs pos="39999">
              <a:srgbClr val="85C2FF"/>
            </a:gs>
            <a:gs pos="70000">
              <a:srgbClr val="C4D6EB"/>
            </a:gs>
            <a:gs pos="100000">
              <a:srgbClr val="FFEBFA"/>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Few Things to Remember</a:t>
            </a:r>
            <a:endParaRPr lang="en-IN" b="1" dirty="0"/>
          </a:p>
        </p:txBody>
      </p:sp>
      <p:sp>
        <p:nvSpPr>
          <p:cNvPr id="3" name="Content Placeholder 2"/>
          <p:cNvSpPr>
            <a:spLocks noGrp="1"/>
          </p:cNvSpPr>
          <p:nvPr>
            <p:ph idx="1"/>
          </p:nvPr>
        </p:nvSpPr>
        <p:spPr/>
        <p:txBody>
          <a:bodyPr>
            <a:normAutofit fontScale="92500"/>
          </a:bodyPr>
          <a:lstStyle/>
          <a:p>
            <a:r>
              <a:rPr lang="en-US" dirty="0" smtClean="0"/>
              <a:t>All the vowels of English are voiced.</a:t>
            </a:r>
          </a:p>
          <a:p>
            <a:r>
              <a:rPr lang="en-US" dirty="0" smtClean="0"/>
              <a:t>Nine out of the twenty four consonants of English are voiced.</a:t>
            </a:r>
          </a:p>
          <a:p>
            <a:r>
              <a:rPr lang="en-US" dirty="0" smtClean="0"/>
              <a:t>The vocal cords perform yet another very important function in speech. The rate at which they vibrate determines the PITCH of our voice.</a:t>
            </a:r>
          </a:p>
          <a:p>
            <a:r>
              <a:rPr lang="en-US" dirty="0" smtClean="0"/>
              <a:t>When the vocal cords vibrate slowly, our pitch is low and when they vibrate rapidly, our pitch is high.</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Components of  Linguistics </a:t>
            </a:r>
            <a:endParaRPr lang="en-IN" b="1" dirty="0"/>
          </a:p>
        </p:txBody>
      </p:sp>
      <p:sp>
        <p:nvSpPr>
          <p:cNvPr id="3" name="Content Placeholder 2"/>
          <p:cNvSpPr>
            <a:spLocks noGrp="1"/>
          </p:cNvSpPr>
          <p:nvPr>
            <p:ph idx="1"/>
          </p:nvPr>
        </p:nvSpPr>
        <p:spPr/>
        <p:txBody>
          <a:bodyPr/>
          <a:lstStyle/>
          <a:p>
            <a:r>
              <a:rPr lang="en-US" b="1" dirty="0" smtClean="0"/>
              <a:t>Phonetics</a:t>
            </a:r>
            <a:r>
              <a:rPr lang="en-US" b="1" dirty="0"/>
              <a:t>:</a:t>
            </a:r>
            <a:r>
              <a:rPr lang="en-US" dirty="0" smtClean="0"/>
              <a:t> Articulation, transmission and reception of speech</a:t>
            </a:r>
          </a:p>
          <a:p>
            <a:r>
              <a:rPr lang="en-US" b="1" dirty="0" smtClean="0"/>
              <a:t>Phonology</a:t>
            </a:r>
            <a:r>
              <a:rPr lang="en-US" dirty="0" smtClean="0"/>
              <a:t>: How sounds function in a language.</a:t>
            </a:r>
          </a:p>
          <a:p>
            <a:r>
              <a:rPr lang="en-US" b="1" dirty="0" smtClean="0"/>
              <a:t>Morphology:</a:t>
            </a:r>
            <a:r>
              <a:rPr lang="en-US" dirty="0" smtClean="0"/>
              <a:t> Word-systems-words and their structure.</a:t>
            </a:r>
          </a:p>
          <a:p>
            <a:r>
              <a:rPr lang="en-US" b="1" dirty="0" smtClean="0"/>
              <a:t>Syntax: </a:t>
            </a:r>
            <a:r>
              <a:rPr lang="en-US" dirty="0" smtClean="0"/>
              <a:t>Sentence-structure of languages.</a:t>
            </a:r>
          </a:p>
          <a:p>
            <a:r>
              <a:rPr lang="en-US" b="1" dirty="0" smtClean="0"/>
              <a:t>Semantics:</a:t>
            </a:r>
            <a:r>
              <a:rPr lang="en-US" dirty="0" smtClean="0"/>
              <a:t> Meaning</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Phonetics: The Articulation of Speech Sounds</a:t>
            </a:r>
            <a:endParaRPr lang="en-IN" b="1" dirty="0"/>
          </a:p>
        </p:txBody>
      </p:sp>
      <p:sp>
        <p:nvSpPr>
          <p:cNvPr id="3" name="Content Placeholder 2"/>
          <p:cNvSpPr>
            <a:spLocks noGrp="1"/>
          </p:cNvSpPr>
          <p:nvPr>
            <p:ph idx="1"/>
          </p:nvPr>
        </p:nvSpPr>
        <p:spPr/>
        <p:txBody>
          <a:bodyPr/>
          <a:lstStyle/>
          <a:p>
            <a:r>
              <a:rPr lang="en-US" b="1" dirty="0" smtClean="0"/>
              <a:t>The Speech Mechanism</a:t>
            </a:r>
          </a:p>
          <a:p>
            <a:pPr>
              <a:buNone/>
            </a:pPr>
            <a:endParaRPr lang="en-US" b="1" dirty="0" smtClean="0"/>
          </a:p>
          <a:p>
            <a:r>
              <a:rPr lang="en-US" b="1" dirty="0" smtClean="0"/>
              <a:t>The Respiratory System</a:t>
            </a:r>
          </a:p>
          <a:p>
            <a:pPr>
              <a:buNone/>
            </a:pPr>
            <a:endParaRPr lang="en-US" b="1" dirty="0" smtClean="0"/>
          </a:p>
          <a:p>
            <a:r>
              <a:rPr lang="en-US" b="1" dirty="0" smtClean="0"/>
              <a:t>The </a:t>
            </a:r>
            <a:r>
              <a:rPr lang="en-US" b="1" dirty="0" err="1" smtClean="0"/>
              <a:t>Articulatory</a:t>
            </a:r>
            <a:r>
              <a:rPr lang="en-US" b="1" dirty="0" smtClean="0"/>
              <a:t> System</a:t>
            </a:r>
          </a:p>
          <a:p>
            <a:pPr>
              <a:buNone/>
            </a:pPr>
            <a:endParaRPr lang="en-US" b="1" dirty="0" smtClean="0"/>
          </a:p>
          <a:p>
            <a:r>
              <a:rPr lang="en-US" b="1" dirty="0" smtClean="0"/>
              <a:t>The </a:t>
            </a:r>
            <a:r>
              <a:rPr lang="en-US" b="1" dirty="0" err="1" smtClean="0"/>
              <a:t>Phonatory</a:t>
            </a:r>
            <a:r>
              <a:rPr lang="en-US" b="1" dirty="0" smtClean="0"/>
              <a:t> System</a:t>
            </a:r>
            <a:endParaRPr lang="en-IN"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Speech Mechanism</a:t>
            </a:r>
            <a:br>
              <a:rPr lang="en-US" b="1" dirty="0" smtClean="0"/>
            </a:br>
            <a:endParaRPr lang="en-IN" b="1" dirty="0"/>
          </a:p>
        </p:txBody>
      </p:sp>
      <p:sp>
        <p:nvSpPr>
          <p:cNvPr id="3" name="Content Placeholder 2"/>
          <p:cNvSpPr>
            <a:spLocks noGrp="1"/>
          </p:cNvSpPr>
          <p:nvPr>
            <p:ph idx="1"/>
          </p:nvPr>
        </p:nvSpPr>
        <p:spPr/>
        <p:txBody>
          <a:bodyPr/>
          <a:lstStyle/>
          <a:p>
            <a:r>
              <a:rPr lang="en-US" dirty="0" smtClean="0"/>
              <a:t>The Respiratory System</a:t>
            </a:r>
          </a:p>
          <a:p>
            <a:r>
              <a:rPr lang="en-US" dirty="0" smtClean="0"/>
              <a:t>The </a:t>
            </a:r>
            <a:r>
              <a:rPr lang="en-US" dirty="0" err="1" smtClean="0"/>
              <a:t>Articulatory</a:t>
            </a:r>
            <a:r>
              <a:rPr lang="en-US" dirty="0" smtClean="0"/>
              <a:t> System</a:t>
            </a:r>
          </a:p>
          <a:p>
            <a:r>
              <a:rPr lang="en-US" dirty="0" smtClean="0"/>
              <a:t>The </a:t>
            </a:r>
            <a:r>
              <a:rPr lang="en-US" dirty="0" err="1" smtClean="0"/>
              <a:t>Phonatory</a:t>
            </a:r>
            <a:r>
              <a:rPr lang="en-US" dirty="0" smtClean="0"/>
              <a:t> System</a:t>
            </a:r>
          </a:p>
          <a:p>
            <a:pPr>
              <a:buNone/>
            </a:pPr>
            <a:r>
              <a:rPr lang="en-US" dirty="0"/>
              <a:t> </a:t>
            </a:r>
            <a:r>
              <a:rPr lang="en-US" dirty="0" smtClean="0"/>
              <a:t>  &lt;The Respiratory system lies in the trunk of our body. The </a:t>
            </a:r>
            <a:r>
              <a:rPr lang="en-US" dirty="0" err="1" smtClean="0"/>
              <a:t>Articulatory</a:t>
            </a:r>
            <a:r>
              <a:rPr lang="en-US" dirty="0" smtClean="0"/>
              <a:t> system lies in the Head and the </a:t>
            </a:r>
            <a:r>
              <a:rPr lang="en-US" dirty="0" err="1" smtClean="0"/>
              <a:t>Phonatory</a:t>
            </a:r>
            <a:r>
              <a:rPr lang="en-US" dirty="0" smtClean="0"/>
              <a:t> system lies in the throat.</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0">
              <a:schemeClr val="tx2">
                <a:lumMod val="60000"/>
                <a:lumOff val="40000"/>
              </a:schemeClr>
            </a:gs>
            <a:gs pos="39999">
              <a:srgbClr val="85C2FF"/>
            </a:gs>
            <a:gs pos="70000">
              <a:srgbClr val="C4D6EB"/>
            </a:gs>
            <a:gs pos="100000">
              <a:srgbClr val="FFEBF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Respiratory System</a:t>
            </a:r>
            <a:endParaRPr lang="en-IN" dirty="0"/>
          </a:p>
        </p:txBody>
      </p:sp>
      <p:sp>
        <p:nvSpPr>
          <p:cNvPr id="3" name="Content Placeholder 2"/>
          <p:cNvSpPr>
            <a:spLocks noGrp="1"/>
          </p:cNvSpPr>
          <p:nvPr>
            <p:ph idx="1"/>
          </p:nvPr>
        </p:nvSpPr>
        <p:spPr/>
        <p:txBody>
          <a:bodyPr/>
          <a:lstStyle/>
          <a:p>
            <a:r>
              <a:rPr lang="en-US" dirty="0" smtClean="0"/>
              <a:t>The Respiratory System consists of :</a:t>
            </a:r>
          </a:p>
          <a:p>
            <a:r>
              <a:rPr lang="en-US" dirty="0" err="1" smtClean="0"/>
              <a:t>i</a:t>
            </a:r>
            <a:r>
              <a:rPr lang="en-US" dirty="0" smtClean="0"/>
              <a:t>) the Lungs</a:t>
            </a:r>
          </a:p>
          <a:p>
            <a:r>
              <a:rPr lang="en-US" dirty="0" smtClean="0"/>
              <a:t>ii) The muscles of the Chest</a:t>
            </a:r>
          </a:p>
          <a:p>
            <a:r>
              <a:rPr lang="en-US" dirty="0" smtClean="0"/>
              <a:t>iii) The windpipe</a:t>
            </a:r>
          </a:p>
          <a:p>
            <a:r>
              <a:rPr lang="en-US" dirty="0" smtClean="0"/>
              <a:t>iv)The two tubes which enter the lungs </a:t>
            </a:r>
            <a:r>
              <a:rPr lang="en-US" dirty="0" err="1" smtClean="0"/>
              <a:t>i.e</a:t>
            </a:r>
            <a:r>
              <a:rPr lang="en-US" dirty="0" smtClean="0"/>
              <a:t> bronchi</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0">
              <a:schemeClr val="tx2">
                <a:lumMod val="60000"/>
                <a:lumOff val="40000"/>
              </a:schemeClr>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err="1" smtClean="0"/>
              <a:t>Articulatory</a:t>
            </a:r>
            <a:r>
              <a:rPr lang="en-US" b="1" dirty="0" smtClean="0"/>
              <a:t> System</a:t>
            </a:r>
            <a:endParaRPr lang="en-IN" b="1"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a:p>
          <a:p>
            <a:pPr>
              <a:buNone/>
            </a:pPr>
            <a:r>
              <a:rPr lang="en-US" b="1" dirty="0" smtClean="0"/>
              <a:t>    The </a:t>
            </a:r>
            <a:r>
              <a:rPr lang="en-US" b="1" dirty="0" err="1" smtClean="0"/>
              <a:t>Articulatory</a:t>
            </a:r>
            <a:r>
              <a:rPr lang="en-US" b="1" dirty="0" smtClean="0"/>
              <a:t> System consists of a few organs in our head and neck. These are called the organs of speech. These organs include the lips, the teeth, the tongue and the palate</a:t>
            </a:r>
            <a:endParaRPr lang="en-IN"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0">
              <a:schemeClr val="tx2">
                <a:lumMod val="60000"/>
                <a:lumOff val="40000"/>
              </a:schemeClr>
            </a:gs>
            <a:gs pos="39999">
              <a:srgbClr val="85C2FF"/>
            </a:gs>
            <a:gs pos="70000">
              <a:srgbClr val="C4D6EB"/>
            </a:gs>
            <a:gs pos="100000">
              <a:srgbClr val="FFEBFA"/>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err="1" smtClean="0"/>
              <a:t>Phonatory</a:t>
            </a:r>
            <a:r>
              <a:rPr lang="en-US" b="1" dirty="0" smtClean="0"/>
              <a:t> System</a:t>
            </a:r>
            <a:endParaRPr lang="en-IN" b="1" dirty="0"/>
          </a:p>
        </p:txBody>
      </p:sp>
      <p:sp>
        <p:nvSpPr>
          <p:cNvPr id="3" name="Content Placeholder 2"/>
          <p:cNvSpPr>
            <a:spLocks noGrp="1"/>
          </p:cNvSpPr>
          <p:nvPr>
            <p:ph idx="1"/>
          </p:nvPr>
        </p:nvSpPr>
        <p:spPr/>
        <p:txBody>
          <a:bodyPr/>
          <a:lstStyle/>
          <a:p>
            <a:endParaRPr lang="en-US" dirty="0" smtClean="0"/>
          </a:p>
          <a:p>
            <a:r>
              <a:rPr lang="en-US" dirty="0" smtClean="0"/>
              <a:t>The </a:t>
            </a:r>
            <a:r>
              <a:rPr lang="en-US" dirty="0" err="1" smtClean="0"/>
              <a:t>Phonatory</a:t>
            </a:r>
            <a:r>
              <a:rPr lang="en-US" dirty="0" smtClean="0"/>
              <a:t> System consists of the </a:t>
            </a:r>
            <a:r>
              <a:rPr lang="en-US" b="1" dirty="0" smtClean="0"/>
              <a:t>larynx</a:t>
            </a:r>
            <a:r>
              <a:rPr lang="en-US" dirty="0" smtClean="0"/>
              <a:t> and the </a:t>
            </a:r>
            <a:r>
              <a:rPr lang="en-US" b="1" dirty="0" smtClean="0"/>
              <a:t>vocal cords</a:t>
            </a:r>
            <a:r>
              <a:rPr lang="en-US" dirty="0" smtClean="0"/>
              <a:t>. The larynx is situated in the upper part of the </a:t>
            </a:r>
            <a:r>
              <a:rPr lang="en-US" b="1" dirty="0" smtClean="0"/>
              <a:t>trachea</a:t>
            </a:r>
            <a:r>
              <a:rPr lang="en-US" dirty="0" smtClean="0"/>
              <a:t>. Inside the larynx are two small structures which look like lips. These are called </a:t>
            </a:r>
            <a:r>
              <a:rPr lang="en-US" b="1" dirty="0" smtClean="0"/>
              <a:t>vocal cords</a:t>
            </a:r>
            <a:r>
              <a:rPr lang="en-US" dirty="0" smtClean="0"/>
              <a:t>. The space between the two vocal cords are called </a:t>
            </a:r>
            <a:r>
              <a:rPr lang="en-US" b="1" dirty="0" smtClean="0"/>
              <a:t>glottis</a:t>
            </a:r>
            <a:r>
              <a:rPr lang="en-US" dirty="0" smtClean="0"/>
              <a:t>.</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0">
              <a:schemeClr val="tx2">
                <a:lumMod val="60000"/>
                <a:lumOff val="40000"/>
              </a:schemeClr>
            </a:gs>
            <a:gs pos="39999">
              <a:srgbClr val="85C2FF"/>
            </a:gs>
            <a:gs pos="70000">
              <a:srgbClr val="C4D6EB"/>
            </a:gs>
            <a:gs pos="100000">
              <a:srgbClr val="FFEBFA"/>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Voiceless Sounds</a:t>
            </a:r>
            <a:endParaRPr lang="en-IN" b="1" dirty="0"/>
          </a:p>
        </p:txBody>
      </p:sp>
      <p:sp>
        <p:nvSpPr>
          <p:cNvPr id="3" name="Content Placeholder 2"/>
          <p:cNvSpPr>
            <a:spLocks noGrp="1"/>
          </p:cNvSpPr>
          <p:nvPr>
            <p:ph idx="1"/>
          </p:nvPr>
        </p:nvSpPr>
        <p:spPr/>
        <p:txBody>
          <a:bodyPr/>
          <a:lstStyle/>
          <a:p>
            <a:endParaRPr lang="en-US" dirty="0" smtClean="0"/>
          </a:p>
          <a:p>
            <a:r>
              <a:rPr lang="en-US" b="1" dirty="0" smtClean="0"/>
              <a:t>Voiceless Sounds: </a:t>
            </a:r>
            <a:r>
              <a:rPr lang="en-US" dirty="0" smtClean="0"/>
              <a:t>During normal breathing, the vocal cords move far away from each other and therefore the glottis is wide open. Sounds produced with the wide open glottis are called voiceless sounds.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0000">
              <a:schemeClr val="accent1">
                <a:lumMod val="20000"/>
                <a:lumOff val="80000"/>
              </a:schemeClr>
            </a:gs>
            <a:gs pos="0">
              <a:schemeClr val="tx2">
                <a:lumMod val="60000"/>
                <a:lumOff val="40000"/>
              </a:schemeClr>
            </a:gs>
            <a:gs pos="39999">
              <a:srgbClr val="85C2FF"/>
            </a:gs>
            <a:gs pos="70000">
              <a:srgbClr val="C4D6EB"/>
            </a:gs>
            <a:gs pos="100000">
              <a:srgbClr val="FFEBFA"/>
            </a:gs>
          </a:gsLst>
          <a:path path="circle">
            <a:fillToRect l="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Voiced Sounds</a:t>
            </a:r>
            <a:endParaRPr lang="en-IN" b="1" dirty="0"/>
          </a:p>
        </p:txBody>
      </p:sp>
      <p:sp>
        <p:nvSpPr>
          <p:cNvPr id="3" name="Content Placeholder 2"/>
          <p:cNvSpPr>
            <a:spLocks noGrp="1"/>
          </p:cNvSpPr>
          <p:nvPr>
            <p:ph idx="1"/>
          </p:nvPr>
        </p:nvSpPr>
        <p:spPr/>
        <p:txBody>
          <a:bodyPr/>
          <a:lstStyle/>
          <a:p>
            <a:r>
              <a:rPr lang="en-US" b="1" dirty="0" smtClean="0"/>
              <a:t>Voiced Sounds: </a:t>
            </a:r>
            <a:r>
              <a:rPr lang="en-US" dirty="0" smtClean="0"/>
              <a:t>When we articulate certain speech sounds, the vocal cords are drawn close to each other. When the air from the lungs passes through them. The air makes them vibrate. Speech sounds during the articulation of which the vocal cords vibrate are called voiced sounds.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395</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 Introduction to Phonetics</vt:lpstr>
      <vt:lpstr>Components of  Linguistics </vt:lpstr>
      <vt:lpstr>Phonetics: The Articulation of Speech Sounds</vt:lpstr>
      <vt:lpstr> The Speech Mechanism </vt:lpstr>
      <vt:lpstr>The Respiratory System</vt:lpstr>
      <vt:lpstr>The Articulatory System</vt:lpstr>
      <vt:lpstr>The Phonatory System</vt:lpstr>
      <vt:lpstr>Voiceless Sounds</vt:lpstr>
      <vt:lpstr>Voiced Sounds</vt:lpstr>
      <vt:lpstr>Few Things to 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Phonetics</dc:title>
  <dc:creator>PRASENJIT</dc:creator>
  <cp:lastModifiedBy>PRASENJIT</cp:lastModifiedBy>
  <cp:revision>14</cp:revision>
  <dcterms:created xsi:type="dcterms:W3CDTF">2022-08-23T04:14:49Z</dcterms:created>
  <dcterms:modified xsi:type="dcterms:W3CDTF">2022-08-23T10:00:52Z</dcterms:modified>
</cp:coreProperties>
</file>