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76" r:id="rId5"/>
    <p:sldId id="260" r:id="rId6"/>
    <p:sldId id="259" r:id="rId7"/>
    <p:sldId id="261" r:id="rId8"/>
    <p:sldId id="262" r:id="rId9"/>
    <p:sldId id="263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CEA4-C6E2-456E-9418-E701E4313ED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C9DB-163D-4176-A1B0-80FAD454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9912-54A8-4CF1-BABF-3F5BC0CFDC7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7F0C-93A6-475A-AC2D-EB5C00BF1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Ocean Currents</a:t>
            </a: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819400"/>
            <a:ext cx="4572000" cy="16927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Biplab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Majumdar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000" dirty="0" smtClean="0"/>
              <a:t>Assistant Professor</a:t>
            </a:r>
          </a:p>
          <a:p>
            <a:pPr algn="ctr"/>
            <a:r>
              <a:rPr lang="en-US" sz="2000" dirty="0" smtClean="0"/>
              <a:t>Department of Environmental Science</a:t>
            </a:r>
          </a:p>
          <a:p>
            <a:pPr algn="ctr"/>
            <a:r>
              <a:rPr lang="en-US" sz="2000" dirty="0" smtClean="0"/>
              <a:t>Women’s College, </a:t>
            </a:r>
            <a:r>
              <a:rPr lang="en-US" sz="2000" dirty="0" err="1" smtClean="0"/>
              <a:t>Agartala</a:t>
            </a:r>
            <a:r>
              <a:rPr lang="en-US" sz="2000" dirty="0" smtClean="0"/>
              <a:t>, Tripura</a:t>
            </a:r>
            <a:r>
              <a:rPr lang="en-US" sz="2000" dirty="0"/>
              <a:t/>
            </a:r>
            <a:br>
              <a:rPr lang="en-US" sz="2000" dirty="0"/>
            </a:br>
            <a:endParaRPr lang="en-IN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/>
              <a:t>The Antarctic Circumpolar Current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AKA- West wind drift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Driven by </a:t>
            </a:r>
            <a:r>
              <a:rPr lang="en-US" dirty="0" err="1"/>
              <a:t>westerlies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Biggest winds &amp; biggest storms on the planet.</a:t>
            </a:r>
          </a:p>
        </p:txBody>
      </p:sp>
      <p:pic>
        <p:nvPicPr>
          <p:cNvPr id="6" name="irc_mi" descr="http://4.bp.blogspot.com/_-IE4plYWsN4/TNy8uFpTM4I/AAAAAAAAABM/gjo_ulLeN5o/s1600/map+westwind+drift+copy.jpg+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8600" cy="44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Boundary Currents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Fastest</a:t>
            </a:r>
          </a:p>
          <a:p>
            <a:r>
              <a:rPr lang="en-US" dirty="0"/>
              <a:t>Deepest</a:t>
            </a:r>
          </a:p>
          <a:p>
            <a:r>
              <a:rPr lang="en-US" dirty="0"/>
              <a:t>Move warm water from the tropics to the poles</a:t>
            </a:r>
          </a:p>
          <a:p>
            <a:r>
              <a:rPr lang="en-US" dirty="0"/>
              <a:t>Tend to form eddies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Largest and fastest= </a:t>
            </a:r>
            <a:r>
              <a:rPr lang="en-US" dirty="0">
                <a:solidFill>
                  <a:srgbClr val="FF0000"/>
                </a:solidFill>
              </a:rPr>
              <a:t>Gulf Stream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and source of tuna= </a:t>
            </a:r>
            <a:r>
              <a:rPr lang="en-US" dirty="0" err="1">
                <a:solidFill>
                  <a:srgbClr val="FF0000"/>
                </a:solidFill>
              </a:rPr>
              <a:t>Kurashio</a:t>
            </a:r>
            <a:r>
              <a:rPr lang="en-US" dirty="0">
                <a:solidFill>
                  <a:srgbClr val="FF0000"/>
                </a:solidFill>
              </a:rPr>
              <a:t> (Japan)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b="1" dirty="0"/>
              <a:t>Eddy= </a:t>
            </a:r>
            <a:r>
              <a:rPr lang="en-US" dirty="0"/>
              <a:t>small, </a:t>
            </a:r>
            <a:r>
              <a:rPr lang="en-US" dirty="0" err="1"/>
              <a:t>temorary</a:t>
            </a:r>
            <a:r>
              <a:rPr lang="en-US" dirty="0"/>
              <a:t> loops of swirling water.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irc_mi" descr="http://www.eng.warwick.ac.uk/staff/gpk/Teaching-undergrad/es427/rice.glacier.edu-oceans/GLACIER%20Oceans-%20--%20Windcirculation_files/4_westernboundcurr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Transverse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Link western and eastern currents</a:t>
            </a:r>
          </a:p>
          <a:p>
            <a:r>
              <a:rPr lang="en-US" dirty="0"/>
              <a:t>Move water from east to west</a:t>
            </a:r>
          </a:p>
          <a:p>
            <a:r>
              <a:rPr lang="en-US" dirty="0"/>
              <a:t>Move water from west to east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Examples include:</a:t>
            </a:r>
          </a:p>
        </p:txBody>
      </p:sp>
      <p:pic>
        <p:nvPicPr>
          <p:cNvPr id="5" name="irc_mi" descr="http://www.eng.warwick.ac.uk/staff/gpk/Teaching-undergrad/es427/rice.glacier.edu-oceans/GLACIER%20Oceans-%20--%20Windcirculation_files/4_transversecurr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810000" cy="255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Surface Currents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Distribute Tropical Heat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2. Influence Weather and Climate</a:t>
            </a:r>
          </a:p>
          <a:p>
            <a:pPr marL="514350" indent="-514350"/>
            <a:r>
              <a:rPr lang="en-US" dirty="0"/>
              <a:t>Water stores heat- moderates coastal climate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Wind Induced Vertical Circulation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dirty="0"/>
              <a:t>Upwelling</a:t>
            </a:r>
            <a:r>
              <a:rPr lang="en-US" dirty="0"/>
              <a:t>- the movement of deep ocean water up to the ocean surface.  An upwelling event occurs when:</a:t>
            </a:r>
          </a:p>
          <a:p>
            <a:pPr lvl="0"/>
            <a:endParaRPr lang="en-US" dirty="0"/>
          </a:p>
          <a:p>
            <a:r>
              <a:rPr lang="en-US" dirty="0"/>
              <a:t>Winds blow water away from the coast outward</a:t>
            </a:r>
          </a:p>
          <a:p>
            <a:r>
              <a:rPr lang="en-US" dirty="0"/>
              <a:t>When two currents diverge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earth.usc.edu/classes/geol150/stott/variability/images/oceansurf/upwellin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12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3581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Identify upwelling sites: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886200" cy="25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an Upwelling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Brings nutrient rich waters to the surface</a:t>
            </a:r>
          </a:p>
          <a:p>
            <a:pPr lvl="0"/>
            <a:r>
              <a:rPr lang="en-US" dirty="0"/>
              <a:t>Increases primary productivity- surface</a:t>
            </a:r>
          </a:p>
          <a:p>
            <a:pPr lvl="0"/>
            <a:r>
              <a:rPr lang="en-US" dirty="0"/>
              <a:t>Increases oxygen in the water</a:t>
            </a:r>
          </a:p>
          <a:p>
            <a:pPr lvl="0"/>
            <a:r>
              <a:rPr lang="en-US" dirty="0"/>
              <a:t>Increase in heterotrophic populations</a:t>
            </a:r>
          </a:p>
          <a:p>
            <a:endParaRPr lang="en-US" dirty="0"/>
          </a:p>
        </p:txBody>
      </p:sp>
      <p:pic>
        <p:nvPicPr>
          <p:cNvPr id="4" name="irc_mi" descr="http://centerforoceansolutions.org/climate/wp-content/uploads/2009/12/Upwell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14800"/>
            <a:ext cx="5181600" cy="24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Downwelling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movement of surface waters downward to the deep waters.</a:t>
            </a:r>
          </a:p>
          <a:p>
            <a:pPr lvl="0"/>
            <a:endParaRPr lang="en-US" dirty="0"/>
          </a:p>
          <a:p>
            <a:r>
              <a:rPr lang="en-US" dirty="0"/>
              <a:t>Carries oxygen rich water downward. </a:t>
            </a:r>
          </a:p>
        </p:txBody>
      </p:sp>
      <p:pic>
        <p:nvPicPr>
          <p:cNvPr id="4" name="irc_mi" descr="http://preservingthesecretsoftheocean.wikispaces.com/file/view/ocean.jpg/34112561/oce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33540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ENSO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/>
              <a:t>El Nino- </a:t>
            </a:r>
            <a:r>
              <a:rPr lang="en-US" sz="3100" dirty="0"/>
              <a:t>an increase of temperatures in the surface waters                                                                                                    of the tropical Western Pacific and of the coast of </a:t>
            </a:r>
            <a:r>
              <a:rPr lang="en-US" sz="3100" dirty="0" err="1"/>
              <a:t>Equador</a:t>
            </a:r>
            <a:r>
              <a:rPr lang="en-US" sz="3100" dirty="0"/>
              <a:t> and Peru.</a:t>
            </a:r>
          </a:p>
          <a:p>
            <a:pPr>
              <a:buNone/>
            </a:pPr>
            <a:endParaRPr lang="en-US" sz="3100" dirty="0"/>
          </a:p>
          <a:p>
            <a:pPr>
              <a:buNone/>
            </a:pPr>
            <a:endParaRPr lang="en-US" sz="3100" dirty="0"/>
          </a:p>
          <a:p>
            <a:pPr>
              <a:buNone/>
            </a:pPr>
            <a:r>
              <a:rPr lang="en-US" sz="3100" b="1" dirty="0"/>
              <a:t>Caused by:</a:t>
            </a:r>
            <a:endParaRPr lang="en-US" sz="3100" dirty="0"/>
          </a:p>
          <a:p>
            <a:pPr lvl="0"/>
            <a:r>
              <a:rPr lang="en-US" sz="3100" dirty="0"/>
              <a:t>Weak surface winds caused by a high pressure zone</a:t>
            </a:r>
          </a:p>
          <a:p>
            <a:pPr lvl="0">
              <a:buNone/>
            </a:pP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/>
              <a:t>Effects:</a:t>
            </a:r>
          </a:p>
          <a:p>
            <a:pPr>
              <a:buNone/>
            </a:pPr>
            <a:r>
              <a:rPr lang="en-US" sz="2600" dirty="0">
                <a:solidFill>
                  <a:srgbClr val="FF0000"/>
                </a:solidFill>
              </a:rPr>
              <a:t>South America:</a:t>
            </a:r>
          </a:p>
          <a:p>
            <a:pPr lvl="0"/>
            <a:r>
              <a:rPr lang="en-US" sz="2600" dirty="0"/>
              <a:t>Prevents the upwelling along the western coast of S. America</a:t>
            </a:r>
          </a:p>
          <a:p>
            <a:pPr lvl="0"/>
            <a:r>
              <a:rPr lang="en-US" sz="2600" dirty="0"/>
              <a:t>Reduces fishing population</a:t>
            </a:r>
          </a:p>
          <a:p>
            <a:pPr lvl="0"/>
            <a:r>
              <a:rPr lang="en-US" sz="2600" dirty="0"/>
              <a:t>Reduces guano production</a:t>
            </a:r>
          </a:p>
          <a:p>
            <a:pPr lvl="0"/>
            <a:r>
              <a:rPr lang="en-US" sz="2600" dirty="0"/>
              <a:t>Destroys the economy</a:t>
            </a:r>
          </a:p>
          <a:p>
            <a:pPr lvl="0">
              <a:buNone/>
            </a:pPr>
            <a:endParaRPr lang="en-US" sz="2600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World:</a:t>
            </a:r>
          </a:p>
          <a:p>
            <a:pPr lvl="0"/>
            <a:r>
              <a:rPr lang="en-US" dirty="0"/>
              <a:t>Affects the </a:t>
            </a:r>
            <a:r>
              <a:rPr lang="en-US" dirty="0" err="1"/>
              <a:t>tradewinds</a:t>
            </a:r>
            <a:r>
              <a:rPr lang="en-US" dirty="0"/>
              <a:t> around the world</a:t>
            </a:r>
          </a:p>
          <a:p>
            <a:pPr lvl="0"/>
            <a:r>
              <a:rPr lang="en-US" dirty="0"/>
              <a:t>Effects weather- droughts and torrential rains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rhythmic rising and falling of sea waters</a:t>
            </a:r>
          </a:p>
          <a:p>
            <a:r>
              <a:rPr lang="en-US" dirty="0"/>
              <a:t>It is a Wave with the longest wave lengths </a:t>
            </a:r>
          </a:p>
          <a:p>
            <a:r>
              <a:rPr lang="en-US" dirty="0"/>
              <a:t>Result from the gravitational pull of the moon and the sun.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irc_mi" descr="http://www.this-magic-sea.com/IMAGES/T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5280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high tides a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earth completes a full rotation every 24 hrs</a:t>
            </a:r>
          </a:p>
          <a:p>
            <a:pPr>
              <a:buNone/>
            </a:pPr>
            <a:r>
              <a:rPr lang="en-US" dirty="0"/>
              <a:t>The moon pulls upon the oceans creating a bulge( tide)</a:t>
            </a:r>
          </a:p>
          <a:p>
            <a:pPr>
              <a:buNone/>
            </a:pPr>
            <a:r>
              <a:rPr lang="en-US" dirty="0" err="1"/>
              <a:t>Centrifical</a:t>
            </a:r>
            <a:r>
              <a:rPr lang="en-US" dirty="0"/>
              <a:t> force causes the </a:t>
            </a:r>
            <a:r>
              <a:rPr lang="en-US" dirty="0" err="1"/>
              <a:t>secon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www.lhup.edu/%7Edsimanek/scenario/bulges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148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Two Types of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Surface </a:t>
            </a:r>
            <a:r>
              <a:rPr lang="en-US" dirty="0" smtClean="0">
                <a:solidFill>
                  <a:srgbClr val="00B050"/>
                </a:solidFill>
              </a:rPr>
              <a:t>Currents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Deep water currents- very slow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Hotizontal</a:t>
            </a:r>
            <a:r>
              <a:rPr lang="en-US" dirty="0" smtClean="0"/>
              <a:t>, Stream like movement of water that occurs at or near the surface of the ocean </a:t>
            </a:r>
          </a:p>
          <a:p>
            <a:endParaRPr lang="en-US" sz="1400" dirty="0" smtClean="0"/>
          </a:p>
          <a:p>
            <a:r>
              <a:rPr lang="en-US" dirty="0" smtClean="0"/>
              <a:t>Can reach up to several 100 meters</a:t>
            </a:r>
          </a:p>
          <a:p>
            <a:endParaRPr lang="en-US" sz="1050" dirty="0" smtClean="0"/>
          </a:p>
          <a:p>
            <a:r>
              <a:rPr lang="en-US" dirty="0" smtClean="0"/>
              <a:t>Move </a:t>
            </a:r>
            <a:r>
              <a:rPr lang="en-US" dirty="0"/>
              <a:t>huge amounts of water </a:t>
            </a:r>
            <a:endParaRPr lang="en-US" dirty="0" smtClean="0"/>
          </a:p>
          <a:p>
            <a:endParaRPr lang="en-US" sz="1600" dirty="0"/>
          </a:p>
          <a:p>
            <a:r>
              <a:rPr lang="en-US" dirty="0"/>
              <a:t>Affect the upper 10% of the worlds </a:t>
            </a:r>
            <a:r>
              <a:rPr lang="en-US" dirty="0" smtClean="0"/>
              <a:t>oceans</a:t>
            </a:r>
          </a:p>
          <a:p>
            <a:endParaRPr lang="en-US" sz="1600" dirty="0"/>
          </a:p>
          <a:p>
            <a:r>
              <a:rPr lang="en-US" dirty="0"/>
              <a:t>Move the shallow warm, low density </a:t>
            </a:r>
            <a:r>
              <a:rPr lang="en-US" dirty="0" smtClean="0"/>
              <a:t>waters</a:t>
            </a:r>
          </a:p>
          <a:p>
            <a:endParaRPr lang="en-US" sz="1800" dirty="0" smtClean="0"/>
          </a:p>
          <a:p>
            <a:r>
              <a:rPr lang="en-US" dirty="0" smtClean="0"/>
              <a:t>Two types: Hot and cold current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 force of surface current</a:t>
            </a:r>
            <a:endParaRPr lang="en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Controlled by three factors</a:t>
            </a:r>
          </a:p>
          <a:p>
            <a:r>
              <a:rPr lang="en-IN" b="1" dirty="0" smtClean="0"/>
              <a:t>Global wind </a:t>
            </a:r>
            <a:r>
              <a:rPr lang="en-IN" dirty="0" smtClean="0"/>
              <a:t>: cause surface currents to flow in the direction the wind is blowing. </a:t>
            </a:r>
          </a:p>
          <a:p>
            <a:pPr lvl="1"/>
            <a:r>
              <a:rPr lang="en-IN" b="1" dirty="0" smtClean="0"/>
              <a:t>Trade wind</a:t>
            </a:r>
            <a:r>
              <a:rPr lang="en-IN" dirty="0" smtClean="0"/>
              <a:t>: Push equatorial current west ward.</a:t>
            </a:r>
          </a:p>
          <a:p>
            <a:pPr lvl="1"/>
            <a:r>
              <a:rPr lang="en-IN" b="1" dirty="0" smtClean="0"/>
              <a:t>Westerly winds</a:t>
            </a:r>
            <a:r>
              <a:rPr lang="en-IN" dirty="0" smtClean="0"/>
              <a:t>: Push polar current eastward. </a:t>
            </a:r>
          </a:p>
          <a:p>
            <a:r>
              <a:rPr lang="en-IN" b="1" dirty="0" smtClean="0"/>
              <a:t>Coriolis effects </a:t>
            </a:r>
          </a:p>
          <a:p>
            <a:pPr lvl="1"/>
            <a:r>
              <a:rPr lang="en-IN" dirty="0" smtClean="0"/>
              <a:t>The apparent curving of moving objects due to  the earth rotation</a:t>
            </a:r>
          </a:p>
          <a:p>
            <a:pPr lvl="1"/>
            <a:r>
              <a:rPr lang="en-IN" dirty="0" smtClean="0"/>
              <a:t>Northern Hemisphere-clockwise</a:t>
            </a:r>
          </a:p>
          <a:p>
            <a:pPr lvl="1"/>
            <a:r>
              <a:rPr lang="en-IN" dirty="0" smtClean="0"/>
              <a:t>Southern Hemisphere- anticlockwise</a:t>
            </a:r>
          </a:p>
          <a:p>
            <a:r>
              <a:rPr lang="en-IN" b="1" dirty="0" smtClean="0"/>
              <a:t>Continental deflections</a:t>
            </a:r>
            <a:r>
              <a:rPr lang="en-IN" dirty="0" smtClean="0"/>
              <a:t>: </a:t>
            </a:r>
            <a:r>
              <a:rPr lang="en-IN" sz="2400" dirty="0" smtClean="0"/>
              <a:t>Shape of Continents change the direction of current flow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567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currents</a:t>
            </a:r>
          </a:p>
        </p:txBody>
      </p:sp>
      <p:pic>
        <p:nvPicPr>
          <p:cNvPr id="4" name="irc_mi" descr="https://courseware.e-education.psu.edu/courses/earth540/GlobalSurfaceCurrent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energy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Prevailing Winds</a:t>
            </a:r>
          </a:p>
          <a:p>
            <a:pPr>
              <a:buNone/>
            </a:pPr>
            <a:r>
              <a:rPr lang="en-US" sz="2400" b="1" dirty="0" err="1"/>
              <a:t>Tradewinds</a:t>
            </a:r>
            <a:r>
              <a:rPr lang="en-US" sz="2400" b="1" dirty="0"/>
              <a:t>- </a:t>
            </a:r>
            <a:r>
              <a:rPr lang="en-US" sz="2400" dirty="0"/>
              <a:t>blow from the </a:t>
            </a:r>
          </a:p>
          <a:p>
            <a:pPr>
              <a:buNone/>
            </a:pPr>
            <a:r>
              <a:rPr lang="en-US" sz="2400" dirty="0"/>
              <a:t>	 East </a:t>
            </a:r>
            <a:r>
              <a:rPr lang="en-US" sz="2400" dirty="0">
                <a:sym typeface="Wingdings" pitchFamily="2" charset="2"/>
              </a:rPr>
              <a:t>  West</a:t>
            </a:r>
          </a:p>
          <a:p>
            <a:pPr>
              <a:buNone/>
            </a:pPr>
            <a:endParaRPr lang="en-US" sz="2400" dirty="0">
              <a:sym typeface="Wingdings" pitchFamily="2" charset="2"/>
            </a:endParaRPr>
          </a:p>
          <a:p>
            <a:pPr>
              <a:buNone/>
            </a:pPr>
            <a:r>
              <a:rPr lang="en-US" sz="2400" b="1" dirty="0" err="1">
                <a:sym typeface="Wingdings" pitchFamily="2" charset="2"/>
              </a:rPr>
              <a:t>Westerlies</a:t>
            </a:r>
            <a:r>
              <a:rPr lang="en-US" sz="2400" b="1" dirty="0">
                <a:sym typeface="Wingdings" pitchFamily="2" charset="2"/>
              </a:rPr>
              <a:t>- </a:t>
            </a:r>
            <a:r>
              <a:rPr lang="en-US" sz="2400" dirty="0">
                <a:sym typeface="Wingdings" pitchFamily="2" charset="2"/>
              </a:rPr>
              <a:t>blow from the       West   East</a:t>
            </a:r>
          </a:p>
          <a:p>
            <a:pPr>
              <a:buNone/>
            </a:pPr>
            <a:endParaRPr lang="en-US" sz="2400" b="1" dirty="0">
              <a:sym typeface="Wingdings" pitchFamily="2" charset="2"/>
            </a:endParaRPr>
          </a:p>
          <a:p>
            <a:pPr>
              <a:buNone/>
            </a:pPr>
            <a:r>
              <a:rPr lang="en-US" sz="2400" b="1" dirty="0">
                <a:sym typeface="Wingdings" pitchFamily="2" charset="2"/>
              </a:rPr>
              <a:t>** trade winds converge at the equator</a:t>
            </a:r>
            <a:endParaRPr lang="en-US" sz="2400" b="1" dirty="0"/>
          </a:p>
        </p:txBody>
      </p:sp>
      <p:pic>
        <p:nvPicPr>
          <p:cNvPr id="7" name="irc_mi" descr="http://www.weatherwizkids.com/globalcirculation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" y="1752600"/>
            <a:ext cx="3476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Coriolis</a:t>
            </a:r>
            <a:r>
              <a:rPr lang="en-US" dirty="0"/>
              <a:t>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Earth’s rotates (west to east) </a:t>
            </a:r>
          </a:p>
          <a:p>
            <a:pPr>
              <a:buNone/>
            </a:pPr>
            <a:r>
              <a:rPr lang="en-US" dirty="0"/>
              <a:t>Water moves slower than wind</a:t>
            </a:r>
          </a:p>
          <a:p>
            <a:pPr>
              <a:buNone/>
            </a:pPr>
            <a:r>
              <a:rPr lang="en-US" dirty="0"/>
              <a:t>causes the water to bend in a 45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 angle to the direction of the wind</a:t>
            </a:r>
          </a:p>
        </p:txBody>
      </p:sp>
      <p:pic>
        <p:nvPicPr>
          <p:cNvPr id="5" name="irc_mi" descr="http://essayweb.net/geology/quicknotes/images/coriolis_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1"/>
            <a:ext cx="4038600" cy="35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Ekman</a:t>
            </a:r>
            <a:r>
              <a:rPr lang="en-US" dirty="0"/>
              <a:t> Transport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Describes the phenomenon of the movement of water relative to the wind by in a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smtClean="0"/>
              <a:t>45 degree  </a:t>
            </a:r>
            <a:r>
              <a:rPr lang="en-US" dirty="0"/>
              <a:t>direction.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Ekman</a:t>
            </a:r>
            <a:r>
              <a:rPr lang="en-US" dirty="0"/>
              <a:t> - a result of both the prevailing winds and the </a:t>
            </a:r>
            <a:r>
              <a:rPr lang="en-US" dirty="0" err="1"/>
              <a:t>Coriolis</a:t>
            </a:r>
            <a:r>
              <a:rPr lang="en-US" dirty="0"/>
              <a:t> effect.</a:t>
            </a:r>
          </a:p>
          <a:p>
            <a:r>
              <a:rPr lang="en-US" dirty="0"/>
              <a:t>Transports water to 100 m.</a:t>
            </a:r>
          </a:p>
        </p:txBody>
      </p:sp>
      <p:pic>
        <p:nvPicPr>
          <p:cNvPr id="5" name="irc_mi" descr="http://oceanmotion.org/images/ocean-in-motion_clip_image0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657600" cy="36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Gyres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The circular motion of currents in the ocean basins.</a:t>
            </a:r>
          </a:p>
          <a:p>
            <a:r>
              <a:rPr lang="en-US" dirty="0"/>
              <a:t>Initiated by the </a:t>
            </a:r>
            <a:r>
              <a:rPr lang="en-US" dirty="0" err="1"/>
              <a:t>Ekman</a:t>
            </a:r>
            <a:r>
              <a:rPr lang="en-US" dirty="0"/>
              <a:t> spiral</a:t>
            </a:r>
          </a:p>
        </p:txBody>
      </p:sp>
      <p:pic>
        <p:nvPicPr>
          <p:cNvPr id="5" name="irc_mi" descr="http://essayweb.net/geology/quicknotes/images/ocean_gyr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3124200"/>
            <a:ext cx="655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567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Ocean Currents </vt:lpstr>
      <vt:lpstr>Two Types of Currents</vt:lpstr>
      <vt:lpstr>Surface Currents</vt:lpstr>
      <vt:lpstr>Driven force of surface current</vt:lpstr>
      <vt:lpstr>Surface currents</vt:lpstr>
      <vt:lpstr>Source of energy</vt:lpstr>
      <vt:lpstr>Coriolis effect</vt:lpstr>
      <vt:lpstr>Ekman Transport </vt:lpstr>
      <vt:lpstr>Ocean Gyres</vt:lpstr>
      <vt:lpstr> The Antarctic Circumpolar Current  </vt:lpstr>
      <vt:lpstr>Western Boundary Currents </vt:lpstr>
      <vt:lpstr>Transverse Currents</vt:lpstr>
      <vt:lpstr>Importance of Surface Currents</vt:lpstr>
      <vt:lpstr>  Wind Induced Vertical Circulation </vt:lpstr>
      <vt:lpstr>Importance of an Upwelling</vt:lpstr>
      <vt:lpstr>Downwelling</vt:lpstr>
      <vt:lpstr>ENSO </vt:lpstr>
      <vt:lpstr>Tides</vt:lpstr>
      <vt:lpstr>Two high tides a day</vt:lpstr>
    </vt:vector>
  </TitlesOfParts>
  <Company>DSISD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Currents</dc:title>
  <dc:creator>shelly.heller</dc:creator>
  <cp:lastModifiedBy>ismail - [2010]</cp:lastModifiedBy>
  <cp:revision>54</cp:revision>
  <cp:lastPrinted>2014-04-08T19:11:27Z</cp:lastPrinted>
  <dcterms:created xsi:type="dcterms:W3CDTF">2014-03-31T12:28:47Z</dcterms:created>
  <dcterms:modified xsi:type="dcterms:W3CDTF">2022-12-01T04:58:16Z</dcterms:modified>
</cp:coreProperties>
</file>