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pPr/>
              <a:t>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pPr/>
              <a:t>1/13/2023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1/13/2023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1/13/2023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pPr/>
              <a:t>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pPr/>
              <a:t>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pPr/>
              <a:t>1/13/2023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pPr/>
              <a:t>1/13/2023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pPr/>
              <a:t>1/13/2023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pPr/>
              <a:t>1/13/2023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pPr/>
              <a:t>1/13/2023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pPr/>
              <a:t>1/13/2023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xmlns=""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xmlns=""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xmlns=""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xmlns=""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pPr/>
              <a:t>1/13/2023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insightsonindia.com/" TargetMode="External"/><Relationship Id="rId2" Type="http://schemas.openxmlformats.org/officeDocument/2006/relationships/hyperlink" Target="http://www.britannica.com/" TargetMode="External"/><Relationship Id="rId1" Type="http://schemas.openxmlformats.org/officeDocument/2006/relationships/slideLayout" Target="../slideLayouts/slideLayout2.xml"/><Relationship Id="rId6" Type="http://schemas.openxmlformats.org/officeDocument/2006/relationships/hyperlink" Target="http://www.academia.edu/" TargetMode="External"/><Relationship Id="rId5" Type="http://schemas.openxmlformats.org/officeDocument/2006/relationships/hyperlink" Target="http://www.wikipedia.com/" TargetMode="External"/><Relationship Id="rId4" Type="http://schemas.openxmlformats.org/officeDocument/2006/relationships/hyperlink" Target="https://www.newworldencyclopedia.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smtClean="0"/>
              <a:t>                   B.A.HISTORY(GENERAL</a:t>
            </a:r>
            <a:r>
              <a:rPr lang="en-US" sz="3200" dirty="0"/>
              <a:t>)</a:t>
            </a:r>
          </a:p>
        </p:txBody>
      </p:sp>
      <p:sp>
        <p:nvSpPr>
          <p:cNvPr id="3" name="Subtitle 2"/>
          <p:cNvSpPr>
            <a:spLocks noGrp="1"/>
          </p:cNvSpPr>
          <p:nvPr>
            <p:ph type="subTitle" idx="1"/>
          </p:nvPr>
        </p:nvSpPr>
        <p:spPr/>
        <p:txBody>
          <a:bodyPr/>
          <a:lstStyle/>
          <a:p>
            <a:r>
              <a:rPr lang="en-US" dirty="0" smtClean="0"/>
              <a:t>                                1</a:t>
            </a:r>
            <a:r>
              <a:rPr lang="en-US" baseline="30000" dirty="0" smtClean="0"/>
              <a:t>st</a:t>
            </a:r>
            <a:r>
              <a:rPr lang="en-US" dirty="0" smtClean="0"/>
              <a:t> </a:t>
            </a:r>
            <a:r>
              <a:rPr lang="en-US" dirty="0"/>
              <a:t>SEMESTER( UNIT 4</a:t>
            </a:r>
            <a:r>
              <a:rPr lang="en-US" dirty="0" smtClean="0"/>
              <a:t>) – THE CHOLAS</a:t>
            </a:r>
            <a:endParaRPr lang="en-US" dirty="0"/>
          </a:p>
        </p:txBody>
      </p:sp>
    </p:spTree>
    <p:extLst>
      <p:ext uri="{BB962C8B-B14F-4D97-AF65-F5344CB8AC3E}">
        <p14:creationId xmlns:p14="http://schemas.microsoft.com/office/powerpoint/2010/main" xmlns="" val="4182675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THE CHOLAS</a:t>
            </a:r>
            <a:endParaRPr lang="en-US" dirty="0"/>
          </a:p>
        </p:txBody>
      </p:sp>
      <p:sp>
        <p:nvSpPr>
          <p:cNvPr id="3" name="Content Placeholder 2"/>
          <p:cNvSpPr>
            <a:spLocks noGrp="1"/>
          </p:cNvSpPr>
          <p:nvPr>
            <p:ph idx="1"/>
          </p:nvPr>
        </p:nvSpPr>
        <p:spPr/>
        <p:txBody>
          <a:bodyPr>
            <a:normAutofit fontScale="85000" lnSpcReduction="20000"/>
          </a:bodyPr>
          <a:lstStyle/>
          <a:p>
            <a:r>
              <a:rPr lang="en-US" dirty="0" err="1"/>
              <a:t>Chola</a:t>
            </a:r>
            <a:r>
              <a:rPr lang="en-US" dirty="0"/>
              <a:t> dynasty, </a:t>
            </a:r>
            <a:r>
              <a:rPr lang="en-US" dirty="0" err="1"/>
              <a:t>Chola</a:t>
            </a:r>
            <a:r>
              <a:rPr lang="en-US" dirty="0"/>
              <a:t> also spelled Cola, South Indian Tamil rulers of unknown antiquity, antedating the early </a:t>
            </a:r>
            <a:r>
              <a:rPr lang="en-US" dirty="0" err="1"/>
              <a:t>Sangam</a:t>
            </a:r>
            <a:r>
              <a:rPr lang="en-US" dirty="0"/>
              <a:t> poems (c. 200 CE). The dynasty originated in the rich </a:t>
            </a:r>
            <a:r>
              <a:rPr lang="en-US" dirty="0" err="1"/>
              <a:t>Kaveri</a:t>
            </a:r>
            <a:r>
              <a:rPr lang="en-US" dirty="0"/>
              <a:t> (Cauvery) River valley. </a:t>
            </a:r>
            <a:r>
              <a:rPr lang="en-US" dirty="0" err="1"/>
              <a:t>Uraiyur</a:t>
            </a:r>
            <a:r>
              <a:rPr lang="en-US" dirty="0"/>
              <a:t> (now Tiruchchirappalli) was its oldest capital.</a:t>
            </a:r>
          </a:p>
          <a:p>
            <a:pPr marL="0" indent="0">
              <a:buNone/>
            </a:pPr>
            <a:r>
              <a:rPr lang="en-US" dirty="0"/>
              <a:t> </a:t>
            </a:r>
            <a:r>
              <a:rPr lang="en-US" dirty="0" smtClean="0"/>
              <a:t>                                                     </a:t>
            </a:r>
            <a:r>
              <a:rPr lang="en-US" u="sng" dirty="0" smtClean="0">
                <a:solidFill>
                  <a:schemeClr val="bg2">
                    <a:lumMod val="40000"/>
                    <a:lumOff val="60000"/>
                  </a:schemeClr>
                </a:solidFill>
              </a:rPr>
              <a:t>ORIGIN </a:t>
            </a:r>
            <a:r>
              <a:rPr lang="en-US" u="sng" dirty="0">
                <a:solidFill>
                  <a:schemeClr val="bg2">
                    <a:lumMod val="40000"/>
                    <a:lumOff val="60000"/>
                  </a:schemeClr>
                </a:solidFill>
              </a:rPr>
              <a:t>OF CHOLAS</a:t>
            </a:r>
          </a:p>
          <a:p>
            <a:pPr marL="0" indent="0">
              <a:buNone/>
            </a:pPr>
            <a:endParaRPr lang="en-US" u="sng" dirty="0">
              <a:solidFill>
                <a:schemeClr val="bg1"/>
              </a:solidFill>
            </a:endParaRPr>
          </a:p>
          <a:p>
            <a:pPr marL="0" indent="0">
              <a:buNone/>
            </a:pPr>
            <a:r>
              <a:rPr lang="en-US" dirty="0"/>
              <a:t>The reign of the Cholas began in the 9th century when they defeated the </a:t>
            </a:r>
            <a:r>
              <a:rPr lang="en-US" dirty="0" err="1"/>
              <a:t>Pallavas</a:t>
            </a:r>
            <a:r>
              <a:rPr lang="en-US" dirty="0"/>
              <a:t> to come into power. This rule stretched over for over five long centuries until the 13th century. However, around the 2nd  century, the state Andhra has a </a:t>
            </a:r>
            <a:r>
              <a:rPr lang="en-US" dirty="0" err="1"/>
              <a:t>Chola</a:t>
            </a:r>
            <a:r>
              <a:rPr lang="en-US" dirty="0"/>
              <a:t> kingdom that flourished far and wide.  The Early periods of the </a:t>
            </a:r>
            <a:r>
              <a:rPr lang="en-US" dirty="0" err="1"/>
              <a:t>Chola</a:t>
            </a:r>
            <a:r>
              <a:rPr lang="en-US" dirty="0"/>
              <a:t> rule saw the onset of the </a:t>
            </a:r>
            <a:r>
              <a:rPr lang="en-US" dirty="0" err="1"/>
              <a:t>Sangam</a:t>
            </a:r>
            <a:r>
              <a:rPr lang="en-US" dirty="0"/>
              <a:t> literature. </a:t>
            </a:r>
            <a:r>
              <a:rPr lang="en-US" dirty="0" err="1"/>
              <a:t>Kantaman</a:t>
            </a:r>
            <a:r>
              <a:rPr lang="en-US" dirty="0"/>
              <a:t> was one of the prominent rulers of this era.  The medieval period was the era of absolute power and development for the Cholas. This is when kings like Aditya I and </a:t>
            </a:r>
            <a:r>
              <a:rPr lang="en-US" dirty="0" err="1"/>
              <a:t>Parantaka</a:t>
            </a:r>
            <a:r>
              <a:rPr lang="en-US" dirty="0"/>
              <a:t> I. From here </a:t>
            </a:r>
            <a:r>
              <a:rPr lang="en-US" dirty="0" err="1"/>
              <a:t>Rajaraj</a:t>
            </a:r>
            <a:r>
              <a:rPr lang="en-US" dirty="0"/>
              <a:t> </a:t>
            </a:r>
            <a:r>
              <a:rPr lang="en-US" dirty="0" err="1"/>
              <a:t>Chola</a:t>
            </a:r>
            <a:r>
              <a:rPr lang="en-US" dirty="0"/>
              <a:t> and </a:t>
            </a:r>
            <a:r>
              <a:rPr lang="en-US" dirty="0" err="1"/>
              <a:t>Rajendra</a:t>
            </a:r>
            <a:r>
              <a:rPr lang="en-US" dirty="0"/>
              <a:t> </a:t>
            </a:r>
            <a:r>
              <a:rPr lang="en-US" dirty="0" err="1"/>
              <a:t>Chola</a:t>
            </a:r>
            <a:r>
              <a:rPr lang="en-US" dirty="0"/>
              <a:t> further expanded the kingdom into the Tamil region. Later </a:t>
            </a:r>
            <a:r>
              <a:rPr lang="en-US" dirty="0" err="1"/>
              <a:t>Kulothunga</a:t>
            </a:r>
            <a:r>
              <a:rPr lang="en-US" dirty="0"/>
              <a:t> </a:t>
            </a:r>
            <a:r>
              <a:rPr lang="en-US" dirty="0" err="1"/>
              <a:t>Chola</a:t>
            </a:r>
            <a:r>
              <a:rPr lang="en-US" dirty="0"/>
              <a:t> took over </a:t>
            </a:r>
            <a:r>
              <a:rPr lang="en-US" dirty="0" err="1"/>
              <a:t>Kalinga</a:t>
            </a:r>
            <a:r>
              <a:rPr lang="en-US" dirty="0"/>
              <a:t> to establish a strong rule. This magnificence lasted until the arrival of the </a:t>
            </a:r>
            <a:r>
              <a:rPr lang="en-US" dirty="0" err="1"/>
              <a:t>Pandyas</a:t>
            </a:r>
            <a:r>
              <a:rPr lang="en-US" dirty="0"/>
              <a:t> in the early 13th century.</a:t>
            </a:r>
          </a:p>
        </p:txBody>
      </p:sp>
    </p:spTree>
    <p:extLst>
      <p:ext uri="{BB962C8B-B14F-4D97-AF65-F5344CB8AC3E}">
        <p14:creationId xmlns:p14="http://schemas.microsoft.com/office/powerpoint/2010/main" xmlns="" val="1977285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5"/>
                </a:solidFill>
              </a:rPr>
              <a:t>Some prominent pillars of the </a:t>
            </a:r>
            <a:r>
              <a:rPr lang="en-US" b="1" dirty="0" err="1">
                <a:solidFill>
                  <a:schemeClr val="accent5"/>
                </a:solidFill>
              </a:rPr>
              <a:t>Chola</a:t>
            </a:r>
            <a:r>
              <a:rPr lang="en-US" b="1" dirty="0">
                <a:solidFill>
                  <a:schemeClr val="accent5"/>
                </a:solidFill>
              </a:rPr>
              <a:t> Empire</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b="1" dirty="0">
                <a:solidFill>
                  <a:srgbClr val="FF0000"/>
                </a:solidFill>
              </a:rPr>
              <a:t> </a:t>
            </a:r>
            <a:r>
              <a:rPr lang="en-US" b="1" dirty="0" smtClean="0">
                <a:solidFill>
                  <a:srgbClr val="FF0000"/>
                </a:solidFill>
              </a:rPr>
              <a:t>                                                               </a:t>
            </a:r>
            <a:r>
              <a:rPr lang="en-US" b="1" dirty="0" err="1" smtClean="0">
                <a:solidFill>
                  <a:srgbClr val="FF0000"/>
                </a:solidFill>
              </a:rPr>
              <a:t>Vijayalaya</a:t>
            </a:r>
            <a:endParaRPr lang="en-US" dirty="0">
              <a:solidFill>
                <a:srgbClr val="FF0000"/>
              </a:solidFill>
            </a:endParaRPr>
          </a:p>
          <a:p>
            <a:r>
              <a:rPr lang="en-US" dirty="0"/>
              <a:t>The </a:t>
            </a:r>
            <a:r>
              <a:rPr lang="en-US" dirty="0" err="1"/>
              <a:t>Chola</a:t>
            </a:r>
            <a:r>
              <a:rPr lang="en-US" dirty="0"/>
              <a:t> Empire was founded by </a:t>
            </a:r>
            <a:r>
              <a:rPr lang="en-US" dirty="0" err="1"/>
              <a:t>Vijayalaya</a:t>
            </a:r>
            <a:r>
              <a:rPr lang="en-US" dirty="0"/>
              <a:t>. He took over the </a:t>
            </a:r>
            <a:r>
              <a:rPr lang="en-US" dirty="0" err="1"/>
              <a:t>Tanjore</a:t>
            </a:r>
            <a:r>
              <a:rPr lang="en-US" dirty="0"/>
              <a:t> kingdom in the 8th century and led to the rise of the mighty Cholas by defeating the </a:t>
            </a:r>
            <a:r>
              <a:rPr lang="en-US" dirty="0" err="1"/>
              <a:t>Pallavas</a:t>
            </a:r>
            <a:r>
              <a:rPr lang="en-US" dirty="0"/>
              <a:t>. </a:t>
            </a:r>
            <a:r>
              <a:rPr lang="en-US" dirty="0" err="1"/>
              <a:t>Tanjore</a:t>
            </a:r>
            <a:r>
              <a:rPr lang="en-US" dirty="0"/>
              <a:t> was hence made the first capital of the eminent </a:t>
            </a:r>
            <a:r>
              <a:rPr lang="en-US" dirty="0" err="1"/>
              <a:t>Chola</a:t>
            </a:r>
            <a:r>
              <a:rPr lang="en-US" dirty="0"/>
              <a:t> Empire.</a:t>
            </a:r>
          </a:p>
          <a:p>
            <a:pPr marL="0" indent="0">
              <a:buNone/>
            </a:pPr>
            <a:r>
              <a:rPr lang="en-US" b="1" dirty="0"/>
              <a:t>                                                                  </a:t>
            </a:r>
            <a:r>
              <a:rPr lang="en-US" b="1" dirty="0">
                <a:solidFill>
                  <a:srgbClr val="FF0000"/>
                </a:solidFill>
              </a:rPr>
              <a:t>Aditya I</a:t>
            </a:r>
            <a:endParaRPr lang="en-US" dirty="0">
              <a:solidFill>
                <a:srgbClr val="FF0000"/>
              </a:solidFill>
            </a:endParaRPr>
          </a:p>
          <a:p>
            <a:r>
              <a:rPr lang="en-US" dirty="0"/>
              <a:t>Aditya I succeeded </a:t>
            </a:r>
            <a:r>
              <a:rPr lang="en-US" dirty="0" err="1"/>
              <a:t>Vijayalaya</a:t>
            </a:r>
            <a:r>
              <a:rPr lang="en-US" dirty="0"/>
              <a:t> to become the ruler of the empire. He defeated king </a:t>
            </a:r>
            <a:r>
              <a:rPr lang="en-US" dirty="0" err="1"/>
              <a:t>Aparajita</a:t>
            </a:r>
            <a:r>
              <a:rPr lang="en-US" dirty="0"/>
              <a:t> and the empire gained massive power under his reign. He conquered the Pandya Kings along with the </a:t>
            </a:r>
            <a:r>
              <a:rPr lang="en-US" dirty="0" err="1"/>
              <a:t>Vadumbas</a:t>
            </a:r>
            <a:r>
              <a:rPr lang="en-US" dirty="0"/>
              <a:t> and establishes control over the </a:t>
            </a:r>
            <a:r>
              <a:rPr lang="en-US" dirty="0" err="1"/>
              <a:t>Pallavas</a:t>
            </a:r>
            <a:r>
              <a:rPr lang="en-US" dirty="0"/>
              <a:t> power in the region.</a:t>
            </a:r>
          </a:p>
          <a:p>
            <a:pPr marL="0" indent="0">
              <a:buNone/>
            </a:pPr>
            <a:r>
              <a:rPr lang="en-US" b="1" dirty="0"/>
              <a:t>                                                           </a:t>
            </a:r>
            <a:r>
              <a:rPr lang="en-US" b="1" dirty="0" err="1">
                <a:solidFill>
                  <a:srgbClr val="FF0000"/>
                </a:solidFill>
              </a:rPr>
              <a:t>Rajendra</a:t>
            </a:r>
            <a:r>
              <a:rPr lang="en-US" b="1" dirty="0">
                <a:solidFill>
                  <a:srgbClr val="FF0000"/>
                </a:solidFill>
              </a:rPr>
              <a:t> </a:t>
            </a:r>
            <a:r>
              <a:rPr lang="en-US" b="1" dirty="0" err="1">
                <a:solidFill>
                  <a:srgbClr val="FF0000"/>
                </a:solidFill>
              </a:rPr>
              <a:t>Chola</a:t>
            </a:r>
            <a:endParaRPr lang="en-US" dirty="0">
              <a:solidFill>
                <a:srgbClr val="FF0000"/>
              </a:solidFill>
            </a:endParaRPr>
          </a:p>
          <a:p>
            <a:r>
              <a:rPr lang="en-US" dirty="0"/>
              <a:t>He succeeded the mighty </a:t>
            </a:r>
            <a:r>
              <a:rPr lang="en-US" dirty="0" err="1"/>
              <a:t>Rajaraja</a:t>
            </a:r>
            <a:r>
              <a:rPr lang="en-US" dirty="0"/>
              <a:t> </a:t>
            </a:r>
            <a:r>
              <a:rPr lang="en-US" dirty="0" err="1"/>
              <a:t>Chola</a:t>
            </a:r>
            <a:r>
              <a:rPr lang="en-US" dirty="0"/>
              <a:t>. </a:t>
            </a:r>
            <a:r>
              <a:rPr lang="en-US" dirty="0" err="1"/>
              <a:t>Rajendra</a:t>
            </a:r>
            <a:r>
              <a:rPr lang="en-US" dirty="0"/>
              <a:t> I was the first to venture to the banks of Ganges. He was popularly called the Victor of the Ganges. His new empire capital was called the </a:t>
            </a:r>
            <a:r>
              <a:rPr lang="en-US" dirty="0" err="1"/>
              <a:t>Gangaikondacholapuram</a:t>
            </a:r>
            <a:r>
              <a:rPr lang="en-US" dirty="0"/>
              <a:t> where he received the title of ‘</a:t>
            </a:r>
            <a:r>
              <a:rPr lang="en-US" dirty="0" err="1"/>
              <a:t>Gangaikonda</a:t>
            </a:r>
            <a:r>
              <a:rPr lang="en-US" dirty="0"/>
              <a:t>’. This period is referred to as the golden age of the Cholas. After his rule, the kingdom witnessed a widespread downfall.</a:t>
            </a:r>
          </a:p>
        </p:txBody>
      </p:sp>
    </p:spTree>
    <p:extLst>
      <p:ext uri="{BB962C8B-B14F-4D97-AF65-F5344CB8AC3E}">
        <p14:creationId xmlns:p14="http://schemas.microsoft.com/office/powerpoint/2010/main" xmlns="" val="1561040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Culture </a:t>
            </a:r>
            <a:r>
              <a:rPr lang="en-US" dirty="0"/>
              <a:t>and Roots</a:t>
            </a:r>
          </a:p>
        </p:txBody>
      </p:sp>
      <p:sp>
        <p:nvSpPr>
          <p:cNvPr id="3" name="Content Placeholder 2"/>
          <p:cNvSpPr>
            <a:spLocks noGrp="1"/>
          </p:cNvSpPr>
          <p:nvPr>
            <p:ph idx="1"/>
          </p:nvPr>
        </p:nvSpPr>
        <p:spPr>
          <a:xfrm>
            <a:off x="1103312" y="1416676"/>
            <a:ext cx="8946541" cy="5254580"/>
          </a:xfrm>
        </p:spPr>
        <p:txBody>
          <a:bodyPr>
            <a:normAutofit fontScale="77500" lnSpcReduction="20000"/>
          </a:bodyPr>
          <a:lstStyle/>
          <a:p>
            <a:r>
              <a:rPr lang="en-US" dirty="0"/>
              <a:t>The society and its culture saw massive developments in the reign of the Cholas. In this era, the temple was the main </a:t>
            </a:r>
            <a:r>
              <a:rPr lang="en-US" dirty="0" err="1"/>
              <a:t>centre</a:t>
            </a:r>
            <a:r>
              <a:rPr lang="en-US" dirty="0"/>
              <a:t> for all social and religious meetings. The surroundings of this region became a school for the folks where Holy Scriptures and the ancient Vedas were taught to students. This also was a secure place in times of warfare and political uproar. The societal structure at this time was divided amongst Brahmins and Non-Brahmins. Several gods and goddesses were worshipped with Shiva being a popular source of strength for the faithful. There are links of the relevance of the </a:t>
            </a:r>
            <a:r>
              <a:rPr lang="en-US" dirty="0" err="1"/>
              <a:t>Chola</a:t>
            </a:r>
            <a:r>
              <a:rPr lang="en-US" dirty="0"/>
              <a:t> Empire with the </a:t>
            </a:r>
            <a:r>
              <a:rPr lang="en-US" dirty="0" err="1"/>
              <a:t>Trimula</a:t>
            </a:r>
            <a:r>
              <a:rPr lang="en-US" dirty="0"/>
              <a:t> deity at Sri </a:t>
            </a:r>
            <a:r>
              <a:rPr lang="en-US" dirty="0" err="1"/>
              <a:t>Venkateshwara</a:t>
            </a:r>
            <a:r>
              <a:rPr lang="en-US" dirty="0"/>
              <a:t> temple. The religious roots of the </a:t>
            </a:r>
            <a:r>
              <a:rPr lang="en-US" dirty="0" err="1"/>
              <a:t>Chola</a:t>
            </a:r>
            <a:r>
              <a:rPr lang="en-US" dirty="0"/>
              <a:t> Empire go far back to this time. The </a:t>
            </a:r>
            <a:r>
              <a:rPr lang="en-US" dirty="0" err="1"/>
              <a:t>Srirangam</a:t>
            </a:r>
            <a:r>
              <a:rPr lang="en-US" dirty="0"/>
              <a:t> temple stands to be a highlight from this era. It was submerged in water for centuries and was renovated later to its former glory.</a:t>
            </a:r>
          </a:p>
          <a:p>
            <a:endParaRPr lang="en-US" dirty="0"/>
          </a:p>
          <a:p>
            <a:r>
              <a:rPr lang="en-US" dirty="0"/>
              <a:t>Art, religion and literature benefited greatly during this period. Several Shiva temples were built across the banks of the </a:t>
            </a:r>
            <a:r>
              <a:rPr lang="en-US" dirty="0" err="1"/>
              <a:t>Kaveri</a:t>
            </a:r>
            <a:r>
              <a:rPr lang="en-US" dirty="0"/>
              <a:t> river. </a:t>
            </a:r>
            <a:r>
              <a:rPr lang="en-US" dirty="0" err="1"/>
              <a:t>Thanjavur</a:t>
            </a:r>
            <a:r>
              <a:rPr lang="en-US" dirty="0"/>
              <a:t> still stands to be the biggest and tallest amongst all the temples in India of its time. The </a:t>
            </a:r>
            <a:r>
              <a:rPr lang="en-US" dirty="0" err="1"/>
              <a:t>Tajore</a:t>
            </a:r>
            <a:r>
              <a:rPr lang="en-US" dirty="0"/>
              <a:t> </a:t>
            </a:r>
            <a:r>
              <a:rPr lang="en-US" dirty="0" err="1"/>
              <a:t>Brihadeeswara</a:t>
            </a:r>
            <a:r>
              <a:rPr lang="en-US" dirty="0"/>
              <a:t> temple is adorned with natural </a:t>
            </a:r>
            <a:r>
              <a:rPr lang="en-US" dirty="0" err="1"/>
              <a:t>colour</a:t>
            </a:r>
            <a:r>
              <a:rPr lang="en-US" dirty="0"/>
              <a:t> paintings that are a feast for the eyes even today. Several of these sites have been classified as World Heritage Sites by UNESCO. These include the </a:t>
            </a:r>
            <a:r>
              <a:rPr lang="en-US" dirty="0" err="1"/>
              <a:t>Brihadisvara</a:t>
            </a:r>
            <a:r>
              <a:rPr lang="en-US" dirty="0"/>
              <a:t> temple, the </a:t>
            </a:r>
            <a:r>
              <a:rPr lang="en-US" dirty="0" err="1"/>
              <a:t>Gangaikondacholisvaram</a:t>
            </a:r>
            <a:r>
              <a:rPr lang="en-US" dirty="0"/>
              <a:t> and the </a:t>
            </a:r>
            <a:r>
              <a:rPr lang="en-US" dirty="0" err="1"/>
              <a:t>Airavatesvara</a:t>
            </a:r>
            <a:r>
              <a:rPr lang="en-US" dirty="0"/>
              <a:t> temples. Sculpting and art were also at an all-time high in this reign. Sculptures of gods and goddesses like Shiva, Vishnu and Lakshmi have been carved out of bronze and serve as a golden reminder of this period. Literature was another crucial highlight of this period. Not only did devotional literature take shape but Jain and Buddhist writings also got appreciation and recognition during this phase. The popular </a:t>
            </a:r>
            <a:r>
              <a:rPr lang="en-US" dirty="0" err="1"/>
              <a:t>Nalayira</a:t>
            </a:r>
            <a:r>
              <a:rPr lang="en-US" dirty="0"/>
              <a:t> </a:t>
            </a:r>
            <a:r>
              <a:rPr lang="en-US" dirty="0" err="1"/>
              <a:t>Divya</a:t>
            </a:r>
            <a:r>
              <a:rPr lang="en-US" dirty="0"/>
              <a:t> </a:t>
            </a:r>
            <a:r>
              <a:rPr lang="en-US" dirty="0" err="1"/>
              <a:t>Prabandham</a:t>
            </a:r>
            <a:r>
              <a:rPr lang="en-US" dirty="0"/>
              <a:t> from this period is a compilation of 4000 Tamil verses and is widely </a:t>
            </a:r>
            <a:r>
              <a:rPr lang="en-US" dirty="0" err="1"/>
              <a:t>savoured</a:t>
            </a:r>
            <a:r>
              <a:rPr lang="en-US" dirty="0"/>
              <a:t> by literary scholars even to this </a:t>
            </a:r>
            <a:r>
              <a:rPr lang="en-US" dirty="0" smtClean="0"/>
              <a:t>day</a:t>
            </a:r>
            <a:r>
              <a:rPr lang="en-US" dirty="0"/>
              <a:t>.</a:t>
            </a:r>
          </a:p>
        </p:txBody>
      </p:sp>
    </p:spTree>
    <p:extLst>
      <p:ext uri="{BB962C8B-B14F-4D97-AF65-F5344CB8AC3E}">
        <p14:creationId xmlns:p14="http://schemas.microsoft.com/office/powerpoint/2010/main" xmlns="" val="3366054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4449" y="489397"/>
            <a:ext cx="5499681" cy="5704334"/>
          </a:xfrm>
          <a:prstGeom prst="rect">
            <a:avLst/>
          </a:prstGeom>
        </p:spPr>
      </p:pic>
      <p:pic>
        <p:nvPicPr>
          <p:cNvPr id="5" name="Picture 4"/>
          <p:cNvPicPr>
            <a:picLocks noChangeAspect="1"/>
          </p:cNvPicPr>
          <p:nvPr/>
        </p:nvPicPr>
        <p:blipFill>
          <a:blip r:embed="rId3"/>
          <a:stretch>
            <a:fillRect/>
          </a:stretch>
        </p:blipFill>
        <p:spPr>
          <a:xfrm>
            <a:off x="5834130" y="656822"/>
            <a:ext cx="5409126" cy="5383370"/>
          </a:xfrm>
          <a:prstGeom prst="rect">
            <a:avLst/>
          </a:prstGeom>
        </p:spPr>
      </p:pic>
    </p:spTree>
    <p:extLst>
      <p:ext uri="{BB962C8B-B14F-4D97-AF65-F5344CB8AC3E}">
        <p14:creationId xmlns:p14="http://schemas.microsoft.com/office/powerpoint/2010/main" xmlns="" val="2502202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Administration </a:t>
            </a:r>
            <a:r>
              <a:rPr lang="en-US" b="1" dirty="0"/>
              <a:t>and Governance</a:t>
            </a:r>
            <a:endParaRPr lang="en-US" dirty="0"/>
          </a:p>
        </p:txBody>
      </p:sp>
      <p:sp>
        <p:nvSpPr>
          <p:cNvPr id="3" name="Content Placeholder 2"/>
          <p:cNvSpPr>
            <a:spLocks noGrp="1"/>
          </p:cNvSpPr>
          <p:nvPr>
            <p:ph idx="1"/>
          </p:nvPr>
        </p:nvSpPr>
        <p:spPr/>
        <p:txBody>
          <a:bodyPr>
            <a:normAutofit fontScale="85000" lnSpcReduction="10000"/>
          </a:bodyPr>
          <a:lstStyle/>
          <a:p>
            <a:r>
              <a:rPr lang="en-US" dirty="0"/>
              <a:t>During the governance by the Cholas, the entire southern region was brought under the umbrella of a single governing force. The Cholas ruled in a sustained Monarchy. The </a:t>
            </a:r>
            <a:r>
              <a:rPr lang="en-US" dirty="0" err="1"/>
              <a:t>Chola</a:t>
            </a:r>
            <a:r>
              <a:rPr lang="en-US" dirty="0"/>
              <a:t> Empire consisted of the current day territories of </a:t>
            </a:r>
            <a:r>
              <a:rPr lang="en-US" dirty="0" err="1"/>
              <a:t>Tiruchirapalli</a:t>
            </a:r>
            <a:r>
              <a:rPr lang="en-US" dirty="0"/>
              <a:t>, </a:t>
            </a:r>
            <a:r>
              <a:rPr lang="en-US" dirty="0" err="1"/>
              <a:t>Tiruvarur</a:t>
            </a:r>
            <a:r>
              <a:rPr lang="en-US" dirty="0"/>
              <a:t>, </a:t>
            </a:r>
            <a:r>
              <a:rPr lang="en-US" dirty="0" err="1"/>
              <a:t>Perambalur</a:t>
            </a:r>
            <a:r>
              <a:rPr lang="en-US" dirty="0"/>
              <a:t>, </a:t>
            </a:r>
            <a:r>
              <a:rPr lang="en-US" dirty="0" err="1"/>
              <a:t>Ariyalur</a:t>
            </a:r>
            <a:r>
              <a:rPr lang="en-US" dirty="0"/>
              <a:t>, </a:t>
            </a:r>
            <a:r>
              <a:rPr lang="en-US" dirty="0" err="1"/>
              <a:t>Nagapattinam</a:t>
            </a:r>
            <a:r>
              <a:rPr lang="en-US" dirty="0"/>
              <a:t>, </a:t>
            </a:r>
            <a:r>
              <a:rPr lang="en-US" dirty="0" err="1"/>
              <a:t>Pudukkottai</a:t>
            </a:r>
            <a:r>
              <a:rPr lang="en-US" dirty="0"/>
              <a:t>, </a:t>
            </a:r>
            <a:r>
              <a:rPr lang="en-US" dirty="0" err="1"/>
              <a:t>Vridhachalam</a:t>
            </a:r>
            <a:r>
              <a:rPr lang="en-US" dirty="0"/>
              <a:t>, </a:t>
            </a:r>
            <a:r>
              <a:rPr lang="en-US" dirty="0" err="1"/>
              <a:t>Pichvaram</a:t>
            </a:r>
            <a:r>
              <a:rPr lang="en-US" dirty="0"/>
              <a:t> and </a:t>
            </a:r>
            <a:r>
              <a:rPr lang="en-US" dirty="0" err="1"/>
              <a:t>Thanjavur</a:t>
            </a:r>
            <a:r>
              <a:rPr lang="en-US" dirty="0"/>
              <a:t> districts of Tamil Nadu. Here the massive kingdom was divided into provinces which were known as </a:t>
            </a:r>
            <a:r>
              <a:rPr lang="en-US" dirty="0" err="1"/>
              <a:t>mandalams</a:t>
            </a:r>
            <a:r>
              <a:rPr lang="en-US" dirty="0"/>
              <a:t>. Separate governors were held in charge for each </a:t>
            </a:r>
            <a:r>
              <a:rPr lang="en-US" dirty="0" err="1"/>
              <a:t>mandalam</a:t>
            </a:r>
            <a:r>
              <a:rPr lang="en-US" dirty="0"/>
              <a:t>. These were further divided into districts called </a:t>
            </a:r>
            <a:r>
              <a:rPr lang="en-US" dirty="0" err="1"/>
              <a:t>nadus</a:t>
            </a:r>
            <a:r>
              <a:rPr lang="en-US" dirty="0"/>
              <a:t> which consisted of tehsils. The system of rule was such that each village acted as a self-governing unit during the era of the Cholas. The Cholas were ardent patrons of art, poetry, literature and drama; the administration was seen investing in the construction of several temples and complexes with sculptures and paintings. The king remained the central authority who would make the major decisions and carry out the governance.  </a:t>
            </a:r>
          </a:p>
          <a:p>
            <a:r>
              <a:rPr lang="en-US" dirty="0"/>
              <a:t>Thus, the Cholas and their reign mark a remarkable period of medieval history that saw a massive cultural spurt along with a growth in civilization and its meaning. It symbolizes not only a period of rapid advancement but also a magnificent time to look back at and learn from</a:t>
            </a:r>
            <a:r>
              <a:rPr lang="en-US" dirty="0" smtClean="0"/>
              <a:t>.</a:t>
            </a:r>
            <a:endParaRPr lang="en-US" dirty="0"/>
          </a:p>
        </p:txBody>
      </p:sp>
    </p:spTree>
    <p:extLst>
      <p:ext uri="{BB962C8B-B14F-4D97-AF65-F5344CB8AC3E}">
        <p14:creationId xmlns:p14="http://schemas.microsoft.com/office/powerpoint/2010/main" xmlns="" val="1982146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REFERENCES-</a:t>
            </a:r>
            <a:br>
              <a:rPr lang="en-US" dirty="0" smtClean="0"/>
            </a:br>
            <a:r>
              <a:rPr lang="en-US" dirty="0"/>
              <a:t/>
            </a:r>
            <a:br>
              <a:rPr lang="en-US" dirty="0"/>
            </a:br>
            <a:endParaRPr lang="en-US" dirty="0"/>
          </a:p>
        </p:txBody>
      </p:sp>
      <p:sp>
        <p:nvSpPr>
          <p:cNvPr id="3" name="Content Placeholder 2"/>
          <p:cNvSpPr>
            <a:spLocks noGrp="1"/>
          </p:cNvSpPr>
          <p:nvPr>
            <p:ph idx="1"/>
          </p:nvPr>
        </p:nvSpPr>
        <p:spPr/>
        <p:txBody>
          <a:bodyPr/>
          <a:lstStyle/>
          <a:p>
            <a:r>
              <a:rPr lang="en-US" dirty="0" smtClean="0">
                <a:hlinkClick r:id="rId2"/>
              </a:rPr>
              <a:t>www.Britannica.com</a:t>
            </a:r>
            <a:endParaRPr lang="en-US" dirty="0" smtClean="0"/>
          </a:p>
          <a:p>
            <a:r>
              <a:rPr lang="en-US" dirty="0">
                <a:hlinkClick r:id="rId3"/>
              </a:rPr>
              <a:t>https://</a:t>
            </a:r>
            <a:r>
              <a:rPr lang="en-US" dirty="0" smtClean="0">
                <a:hlinkClick r:id="rId3"/>
              </a:rPr>
              <a:t>www.insightsonindia.com</a:t>
            </a:r>
            <a:endParaRPr lang="en-US" dirty="0" smtClean="0"/>
          </a:p>
          <a:p>
            <a:r>
              <a:rPr lang="en-US" dirty="0">
                <a:hlinkClick r:id="rId4"/>
              </a:rPr>
              <a:t>https://</a:t>
            </a:r>
            <a:r>
              <a:rPr lang="en-US" dirty="0" smtClean="0">
                <a:hlinkClick r:id="rId4"/>
              </a:rPr>
              <a:t>www.newworldencyclopedia.org</a:t>
            </a:r>
            <a:r>
              <a:rPr lang="en-US" dirty="0" smtClean="0"/>
              <a:t>.</a:t>
            </a:r>
          </a:p>
          <a:p>
            <a:r>
              <a:rPr lang="en-US" dirty="0" smtClean="0">
                <a:hlinkClick r:id="rId5"/>
              </a:rPr>
              <a:t>www.Wikipedia.com</a:t>
            </a:r>
            <a:endParaRPr lang="en-US" dirty="0" smtClean="0"/>
          </a:p>
          <a:p>
            <a:r>
              <a:rPr lang="en-US" dirty="0" smtClean="0">
                <a:hlinkClick r:id="rId6"/>
              </a:rPr>
              <a:t>www.academia.edu</a:t>
            </a:r>
            <a:endParaRPr lang="en-US" dirty="0" smtClean="0"/>
          </a:p>
          <a:p>
            <a:pPr marL="0" indent="0">
              <a:buNone/>
            </a:pPr>
            <a:endParaRPr lang="en-US" dirty="0"/>
          </a:p>
        </p:txBody>
      </p:sp>
    </p:spTree>
    <p:extLst>
      <p:ext uri="{BB962C8B-B14F-4D97-AF65-F5344CB8AC3E}">
        <p14:creationId xmlns:p14="http://schemas.microsoft.com/office/powerpoint/2010/main" xmlns="" val="20967557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12</TotalTime>
  <Words>643</Words>
  <Application>Microsoft Office PowerPoint</Application>
  <PresentationFormat>Custom</PresentationFormat>
  <Paragraphs>27</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Ion</vt:lpstr>
      <vt:lpstr>                   B.A.HISTORY(GENERAL)</vt:lpstr>
      <vt:lpstr>                      THE CHOLAS</vt:lpstr>
      <vt:lpstr>Some prominent pillars of the Chola Empire</vt:lpstr>
      <vt:lpstr>               Culture and Roots</vt:lpstr>
      <vt:lpstr>Slide 5</vt:lpstr>
      <vt:lpstr>   Administration and Governance</vt:lpstr>
      <vt:lpstr>                    REFERENCES-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B.A.HISTORY(GENERAL)</dc:title>
  <dc:creator>Microsoft account</dc:creator>
  <cp:lastModifiedBy>win 7</cp:lastModifiedBy>
  <cp:revision>2</cp:revision>
  <dcterms:created xsi:type="dcterms:W3CDTF">2022-08-31T05:46:41Z</dcterms:created>
  <dcterms:modified xsi:type="dcterms:W3CDTF">2023-01-13T08:23:35Z</dcterms:modified>
</cp:coreProperties>
</file>