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britannica.com/topic/empire-political-science" TargetMode="External"/><Relationship Id="rId3" Type="http://schemas.openxmlformats.org/officeDocument/2006/relationships/hyperlink" Target="https://www.britannica.com/place/Delhi" TargetMode="External"/><Relationship Id="rId7" Type="http://schemas.openxmlformats.org/officeDocument/2006/relationships/hyperlink" Target="https://www.britannica.com/dictionary/inherited" TargetMode="External"/><Relationship Id="rId12" Type="http://schemas.openxmlformats.org/officeDocument/2006/relationships/image" Target="../media/image1.png"/><Relationship Id="rId2" Type="http://schemas.openxmlformats.org/officeDocument/2006/relationships/hyperlink" Target="https://www.britannica.com/biography/Humayun-Mughal-emperor" TargetMode="External"/><Relationship Id="rId1" Type="http://schemas.openxmlformats.org/officeDocument/2006/relationships/slideLayout" Target="../slideLayouts/slideLayout2.xml"/><Relationship Id="rId6" Type="http://schemas.openxmlformats.org/officeDocument/2006/relationships/hyperlink" Target="https://www.britannica.com/topic/dynasty" TargetMode="External"/><Relationship Id="rId11" Type="http://schemas.openxmlformats.org/officeDocument/2006/relationships/hyperlink" Target="https://www.britannica.com/place/Deccan" TargetMode="External"/><Relationship Id="rId5" Type="http://schemas.openxmlformats.org/officeDocument/2006/relationships/hyperlink" Target="https://www.britannica.com/place/Hindustan-historical-area-Asia" TargetMode="External"/><Relationship Id="rId10" Type="http://schemas.openxmlformats.org/officeDocument/2006/relationships/hyperlink" Target="https://www.britannica.com/place/Bay-of-Bengal" TargetMode="External"/><Relationship Id="rId4" Type="http://schemas.openxmlformats.org/officeDocument/2006/relationships/hyperlink" Target="https://www.britannica.com/biography/Akbar" TargetMode="External"/><Relationship Id="rId9" Type="http://schemas.openxmlformats.org/officeDocument/2006/relationships/hyperlink" Target="https://www.britannica.com/place/Afghanistan"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britannica.com/dictionary/prospered" TargetMode="External"/><Relationship Id="rId3" Type="http://schemas.openxmlformats.org/officeDocument/2006/relationships/hyperlink" Target="https://www.merriam-webster.com/dictionary/Discrimination" TargetMode="External"/><Relationship Id="rId7" Type="http://schemas.openxmlformats.org/officeDocument/2006/relationships/hyperlink" Target="https://www.britannica.com/place/Jaipur-India" TargetMode="External"/><Relationship Id="rId2" Type="http://schemas.openxmlformats.org/officeDocument/2006/relationships/hyperlink" Target="https://www.britannica.com/topic/Rajput" TargetMode="External"/><Relationship Id="rId1" Type="http://schemas.openxmlformats.org/officeDocument/2006/relationships/slideLayout" Target="../slideLayouts/slideLayout2.xml"/><Relationship Id="rId6" Type="http://schemas.openxmlformats.org/officeDocument/2006/relationships/hyperlink" Target="https://www.britannica.com/place/Rajputana" TargetMode="External"/><Relationship Id="rId5" Type="http://schemas.openxmlformats.org/officeDocument/2006/relationships/hyperlink" Target="https://www.britannica.com/topic/armed-force" TargetMode="External"/><Relationship Id="rId10" Type="http://schemas.openxmlformats.org/officeDocument/2006/relationships/image" Target="../media/image2.png"/><Relationship Id="rId4" Type="http://schemas.openxmlformats.org/officeDocument/2006/relationships/hyperlink" Target="https://www.britannica.com/topic/jizya" TargetMode="External"/><Relationship Id="rId9" Type="http://schemas.openxmlformats.org/officeDocument/2006/relationships/hyperlink" Target="https://www.britannica.com/place/Chittaurgarh"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ritannica.com/topic/Din-i-Ilahi" TargetMode="External"/><Relationship Id="rId13" Type="http://schemas.openxmlformats.org/officeDocument/2006/relationships/hyperlink" Target="https://www.britannica.com/topic/mansabdar" TargetMode="External"/><Relationship Id="rId18" Type="http://schemas.openxmlformats.org/officeDocument/2006/relationships/hyperlink" Target="https://www.britannica.com/place/Berar" TargetMode="External"/><Relationship Id="rId3" Type="http://schemas.openxmlformats.org/officeDocument/2006/relationships/hyperlink" Target="https://www.britannica.com/topic/Islam" TargetMode="External"/><Relationship Id="rId7" Type="http://schemas.openxmlformats.org/officeDocument/2006/relationships/hyperlink" Target="https://www.britannica.com/topic/Parsi" TargetMode="External"/><Relationship Id="rId12" Type="http://schemas.openxmlformats.org/officeDocument/2006/relationships/hyperlink" Target="https://www.merriam-webster.com/dictionary/community" TargetMode="External"/><Relationship Id="rId17" Type="http://schemas.openxmlformats.org/officeDocument/2006/relationships/hyperlink" Target="https://www.britannica.com/place/Vindhya-Range" TargetMode="External"/><Relationship Id="rId2" Type="http://schemas.openxmlformats.org/officeDocument/2006/relationships/hyperlink" Target="https://www.britannica.com/dictionary/eliciting" TargetMode="External"/><Relationship Id="rId16" Type="http://schemas.openxmlformats.org/officeDocument/2006/relationships/hyperlink" Target="https://www.britannica.com/place/Sindh-province-Pakistan" TargetMode="External"/><Relationship Id="rId20" Type="http://schemas.openxmlformats.org/officeDocument/2006/relationships/hyperlink" Target="https://www.britannica.com/biography/Jahangir" TargetMode="External"/><Relationship Id="rId1" Type="http://schemas.openxmlformats.org/officeDocument/2006/relationships/slideLayout" Target="../slideLayouts/slideLayout2.xml"/><Relationship Id="rId6" Type="http://schemas.openxmlformats.org/officeDocument/2006/relationships/hyperlink" Target="https://www.britannica.com/topic/Christianity" TargetMode="External"/><Relationship Id="rId11" Type="http://schemas.openxmlformats.org/officeDocument/2006/relationships/hyperlink" Target="https://www.merriam-webster.com/dictionary/cohesive" TargetMode="External"/><Relationship Id="rId5" Type="http://schemas.openxmlformats.org/officeDocument/2006/relationships/hyperlink" Target="https://www.britannica.com/topic/Jainism" TargetMode="External"/><Relationship Id="rId15" Type="http://schemas.openxmlformats.org/officeDocument/2006/relationships/hyperlink" Target="https://www.britannica.com/place/Kashmir-region-Indian-subcontinent" TargetMode="External"/><Relationship Id="rId10" Type="http://schemas.openxmlformats.org/officeDocument/2006/relationships/hyperlink" Target="https://www.merriam-webster.com/dictionary/diverse" TargetMode="External"/><Relationship Id="rId19" Type="http://schemas.openxmlformats.org/officeDocument/2006/relationships/hyperlink" Target="https://www.britannica.com/place/Ahmadnagar" TargetMode="External"/><Relationship Id="rId4" Type="http://schemas.openxmlformats.org/officeDocument/2006/relationships/hyperlink" Target="https://www.britannica.com/topic/Hinduism" TargetMode="External"/><Relationship Id="rId9" Type="http://schemas.openxmlformats.org/officeDocument/2006/relationships/hyperlink" Target="https://www.britannica.com/topic/Sufism" TargetMode="External"/><Relationship Id="rId14" Type="http://schemas.openxmlformats.org/officeDocument/2006/relationships/hyperlink" Target="https://www.merriam-webster.com/dictionary/assessment"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elfstudyhistory.com/2015/01/28/akbar-conquest-and-consolidation-of-the-empire-and-rajput-polic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B.A.(GENERAL)</a:t>
            </a:r>
            <a:br>
              <a:rPr lang="en-US" dirty="0" smtClean="0"/>
            </a:br>
            <a:r>
              <a:rPr lang="en-US" dirty="0" smtClean="0"/>
              <a:t> 2</a:t>
            </a:r>
            <a:r>
              <a:rPr lang="en-US" baseline="30000" dirty="0" smtClean="0"/>
              <a:t>ND</a:t>
            </a:r>
            <a:r>
              <a:rPr lang="en-US" dirty="0" smtClean="0"/>
              <a:t> SEMESTER </a:t>
            </a:r>
            <a:endParaRPr lang="en-US"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HISTORY OF INDIA 1206-1757 A.D</a:t>
            </a:r>
          </a:p>
          <a:p>
            <a:r>
              <a:rPr lang="en-US" dirty="0" smtClean="0"/>
              <a:t>UNIT 3</a:t>
            </a:r>
            <a:endParaRPr lang="en-US" dirty="0"/>
          </a:p>
        </p:txBody>
      </p:sp>
    </p:spTree>
    <p:extLst>
      <p:ext uri="{BB962C8B-B14F-4D97-AF65-F5344CB8AC3E}">
        <p14:creationId xmlns:p14="http://schemas.microsoft.com/office/powerpoint/2010/main" xmlns="" val="1763273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29048"/>
          </a:xfrm>
        </p:spPr>
        <p:txBody>
          <a:bodyPr>
            <a:normAutofit/>
          </a:bodyPr>
          <a:lstStyle/>
          <a:p>
            <a:r>
              <a:rPr lang="en-US" sz="2800" dirty="0" smtClean="0"/>
              <a:t>CONSOLIDATION OF MUGHAL RULE AND AKBAR – CONQUEST, ADMINISTRATIVE AND REVENUE REFORMS</a:t>
            </a:r>
            <a:endParaRPr lang="en-US" sz="2800" dirty="0"/>
          </a:p>
        </p:txBody>
      </p:sp>
      <p:sp>
        <p:nvSpPr>
          <p:cNvPr id="3" name="Content Placeholder 2"/>
          <p:cNvSpPr>
            <a:spLocks noGrp="1"/>
          </p:cNvSpPr>
          <p:nvPr>
            <p:ph idx="1"/>
          </p:nvPr>
        </p:nvSpPr>
        <p:spPr>
          <a:xfrm>
            <a:off x="677334" y="1609859"/>
            <a:ext cx="6972717" cy="4431503"/>
          </a:xfrm>
        </p:spPr>
        <p:txBody>
          <a:bodyPr>
            <a:normAutofit fontScale="92500"/>
          </a:bodyPr>
          <a:lstStyle/>
          <a:p>
            <a:r>
              <a:rPr lang="en-US" dirty="0"/>
              <a:t>Within a few months of </a:t>
            </a:r>
            <a:r>
              <a:rPr lang="en-US" dirty="0" err="1">
                <a:hlinkClick r:id="rId2"/>
              </a:rPr>
              <a:t>Humāyūn’s</a:t>
            </a:r>
            <a:r>
              <a:rPr lang="en-US" dirty="0"/>
              <a:t> death, his governors lost several important cities and regions, including </a:t>
            </a:r>
            <a:r>
              <a:rPr lang="en-US" dirty="0">
                <a:hlinkClick r:id="rId3"/>
              </a:rPr>
              <a:t>Delhi</a:t>
            </a:r>
            <a:r>
              <a:rPr lang="en-US" dirty="0"/>
              <a:t> itself, to </a:t>
            </a:r>
            <a:r>
              <a:rPr lang="en-US" dirty="0" err="1"/>
              <a:t>Hemu</a:t>
            </a:r>
            <a:r>
              <a:rPr lang="en-US" dirty="0"/>
              <a:t>, a Hindu minister who had claimed the throne for himself. </a:t>
            </a:r>
            <a:r>
              <a:rPr lang="en-US" dirty="0" err="1"/>
              <a:t>Humāyūn’s</a:t>
            </a:r>
            <a:r>
              <a:rPr lang="en-US" dirty="0"/>
              <a:t> son </a:t>
            </a:r>
            <a:r>
              <a:rPr lang="en-US" dirty="0">
                <a:hlinkClick r:id="rId4"/>
              </a:rPr>
              <a:t>Akbar</a:t>
            </a:r>
            <a:r>
              <a:rPr lang="en-US" dirty="0"/>
              <a:t> (reigned 1556–1605), under the guidance of the regent </a:t>
            </a:r>
            <a:r>
              <a:rPr lang="en-US" dirty="0" err="1"/>
              <a:t>Bayram</a:t>
            </a:r>
            <a:r>
              <a:rPr lang="en-US" dirty="0"/>
              <a:t> Khan, defeated </a:t>
            </a:r>
            <a:r>
              <a:rPr lang="en-US" dirty="0" err="1"/>
              <a:t>Hemu</a:t>
            </a:r>
            <a:r>
              <a:rPr lang="en-US" dirty="0"/>
              <a:t> at the Second Battle of </a:t>
            </a:r>
            <a:r>
              <a:rPr lang="en-US" dirty="0" err="1"/>
              <a:t>Panipat</a:t>
            </a:r>
            <a:r>
              <a:rPr lang="en-US" dirty="0"/>
              <a:t> (1556), which commanded the route to Delhi, and thereby turned the tide in </a:t>
            </a:r>
            <a:r>
              <a:rPr lang="en-US" dirty="0">
                <a:hlinkClick r:id="rId5"/>
              </a:rPr>
              <a:t>Hindustan</a:t>
            </a:r>
            <a:r>
              <a:rPr lang="en-US" dirty="0"/>
              <a:t> to the Mughal </a:t>
            </a:r>
            <a:r>
              <a:rPr lang="en-US" dirty="0">
                <a:hlinkClick r:id="rId6"/>
              </a:rPr>
              <a:t>dynasty’s</a:t>
            </a:r>
            <a:r>
              <a:rPr lang="en-US" dirty="0"/>
              <a:t> </a:t>
            </a:r>
            <a:r>
              <a:rPr lang="en-US" dirty="0" err="1"/>
              <a:t>favour</a:t>
            </a:r>
            <a:r>
              <a:rPr lang="en-US" dirty="0" smtClean="0"/>
              <a:t>.</a:t>
            </a:r>
          </a:p>
          <a:p>
            <a:r>
              <a:rPr lang="en-US" dirty="0"/>
              <a:t>Although Akbar </a:t>
            </a:r>
            <a:r>
              <a:rPr lang="en-US" dirty="0">
                <a:hlinkClick r:id="rId7"/>
              </a:rPr>
              <a:t>inherited</a:t>
            </a:r>
            <a:r>
              <a:rPr lang="en-US" dirty="0"/>
              <a:t> an </a:t>
            </a:r>
            <a:r>
              <a:rPr lang="en-US" dirty="0">
                <a:hlinkClick r:id="rId8"/>
              </a:rPr>
              <a:t>empire</a:t>
            </a:r>
            <a:r>
              <a:rPr lang="en-US" dirty="0"/>
              <a:t> in shambles, he proved an extremely capable ruler. His expansion and absorption of vast territories established an empire across northern and parts of central India; at his death in 1605 the empire extended from </a:t>
            </a:r>
            <a:r>
              <a:rPr lang="en-US" dirty="0">
                <a:hlinkClick r:id="rId9"/>
              </a:rPr>
              <a:t>Afghanistan</a:t>
            </a:r>
            <a:r>
              <a:rPr lang="en-US" dirty="0"/>
              <a:t> to the </a:t>
            </a:r>
            <a:r>
              <a:rPr lang="en-US" dirty="0">
                <a:hlinkClick r:id="rId10"/>
              </a:rPr>
              <a:t>Bay of Bengal</a:t>
            </a:r>
            <a:r>
              <a:rPr lang="en-US" dirty="0"/>
              <a:t> and southward to what is now Gujarat state and the northern </a:t>
            </a:r>
            <a:r>
              <a:rPr lang="en-US" dirty="0">
                <a:hlinkClick r:id="rId11"/>
              </a:rPr>
              <a:t>Deccan</a:t>
            </a:r>
            <a:r>
              <a:rPr lang="en-US" dirty="0"/>
              <a:t> region (peninsular India). The political, administrative, and military structures that he created to govern the empire were the chief factor behind its continued survival for another century and a half.</a:t>
            </a:r>
          </a:p>
        </p:txBody>
      </p:sp>
      <p:pic>
        <p:nvPicPr>
          <p:cNvPr id="4" name="Picture 3"/>
          <p:cNvPicPr>
            <a:picLocks noChangeAspect="1"/>
          </p:cNvPicPr>
          <p:nvPr/>
        </p:nvPicPr>
        <p:blipFill>
          <a:blip r:embed="rId12"/>
          <a:stretch>
            <a:fillRect/>
          </a:stretch>
        </p:blipFill>
        <p:spPr>
          <a:xfrm>
            <a:off x="7898908" y="1859119"/>
            <a:ext cx="4095750" cy="4762500"/>
          </a:xfrm>
          <a:prstGeom prst="rect">
            <a:avLst/>
          </a:prstGeom>
        </p:spPr>
      </p:pic>
    </p:spTree>
    <p:extLst>
      <p:ext uri="{BB962C8B-B14F-4D97-AF65-F5344CB8AC3E}">
        <p14:creationId xmlns:p14="http://schemas.microsoft.com/office/powerpoint/2010/main" xmlns="" val="1971172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5561"/>
          </a:xfrm>
        </p:spPr>
        <p:txBody>
          <a:bodyPr/>
          <a:lstStyle/>
          <a:p>
            <a:r>
              <a:rPr lang="en-US" dirty="0" smtClean="0"/>
              <a:t>ADMINISTRATIVE AND REVENUE REFORMS</a:t>
            </a:r>
            <a:endParaRPr lang="en-US" dirty="0"/>
          </a:p>
        </p:txBody>
      </p:sp>
      <p:sp>
        <p:nvSpPr>
          <p:cNvPr id="3" name="Content Placeholder 2"/>
          <p:cNvSpPr>
            <a:spLocks noGrp="1"/>
          </p:cNvSpPr>
          <p:nvPr>
            <p:ph idx="1"/>
          </p:nvPr>
        </p:nvSpPr>
        <p:spPr>
          <a:xfrm>
            <a:off x="677334" y="2160589"/>
            <a:ext cx="7706812" cy="3880773"/>
          </a:xfrm>
        </p:spPr>
        <p:txBody>
          <a:bodyPr>
            <a:normAutofit fontScale="77500" lnSpcReduction="20000"/>
          </a:bodyPr>
          <a:lstStyle/>
          <a:p>
            <a:r>
              <a:rPr lang="en-US" dirty="0"/>
              <a:t>One of the notable features of Akbar’s government was the extent of Hindu, and particularly </a:t>
            </a:r>
            <a:r>
              <a:rPr lang="en-US" dirty="0">
                <a:hlinkClick r:id="rId2"/>
              </a:rPr>
              <a:t>Rajput</a:t>
            </a:r>
            <a:r>
              <a:rPr lang="en-US" dirty="0"/>
              <a:t>, participation. Rajput princes attained the highest ranks, as generals and as provincial governors, in the Mughal service. </a:t>
            </a:r>
            <a:r>
              <a:rPr lang="en-US" dirty="0">
                <a:hlinkClick r:id="rId3"/>
              </a:rPr>
              <a:t>Discrimination</a:t>
            </a:r>
            <a:r>
              <a:rPr lang="en-US" dirty="0"/>
              <a:t> against non-Muslims was reduced by abolishing the taxation of pilgrims and the tax payable by non-Muslims (</a:t>
            </a:r>
            <a:r>
              <a:rPr lang="en-US" i="1" dirty="0" err="1">
                <a:hlinkClick r:id="rId4"/>
              </a:rPr>
              <a:t>jizyah</a:t>
            </a:r>
            <a:r>
              <a:rPr lang="en-US" dirty="0"/>
              <a:t>) in lieu of </a:t>
            </a:r>
            <a:r>
              <a:rPr lang="en-US" dirty="0">
                <a:hlinkClick r:id="rId5"/>
              </a:rPr>
              <a:t>military service</a:t>
            </a:r>
            <a:r>
              <a:rPr lang="en-US" dirty="0"/>
              <a:t>. Yet Akbar was far more successful than any previous Muslim ruler in winning the cooperation of Hindus at all levels in his administration. The further expansion of his territories gave them fresh opportunities</a:t>
            </a:r>
            <a:r>
              <a:rPr lang="en-US" dirty="0" smtClean="0"/>
              <a:t>.</a:t>
            </a:r>
          </a:p>
          <a:p>
            <a:r>
              <a:rPr lang="en-US" dirty="0"/>
              <a:t>The incorporation of the zealously independent Hindu </a:t>
            </a:r>
            <a:r>
              <a:rPr lang="en-US" dirty="0" err="1"/>
              <a:t>Rajputs</a:t>
            </a:r>
            <a:r>
              <a:rPr lang="en-US" dirty="0"/>
              <a:t> inhabiting the rugged hilly </a:t>
            </a:r>
            <a:r>
              <a:rPr lang="en-US" dirty="0" err="1">
                <a:hlinkClick r:id="rId6"/>
              </a:rPr>
              <a:t>Rajputana</a:t>
            </a:r>
            <a:r>
              <a:rPr lang="en-US" dirty="0"/>
              <a:t> region came about through a policy of conciliation and conquest. When in 1562 Raja </a:t>
            </a:r>
            <a:r>
              <a:rPr lang="en-US" dirty="0" err="1"/>
              <a:t>Bihari</a:t>
            </a:r>
            <a:r>
              <a:rPr lang="en-US" dirty="0"/>
              <a:t> Mal of Amber (now </a:t>
            </a:r>
            <a:r>
              <a:rPr lang="en-US" dirty="0">
                <a:hlinkClick r:id="rId7"/>
              </a:rPr>
              <a:t>Jaipur</a:t>
            </a:r>
            <a:r>
              <a:rPr lang="en-US" dirty="0"/>
              <a:t>), threatened by a succession dispute, offered Akbar his daughter in marriage, Akbar accepted the offer. The raja acknowledged Akbar’s suzerainty, and his sons </a:t>
            </a:r>
            <a:r>
              <a:rPr lang="en-US" dirty="0">
                <a:hlinkClick r:id="rId8"/>
              </a:rPr>
              <a:t>prospered</a:t>
            </a:r>
            <a:r>
              <a:rPr lang="en-US" dirty="0"/>
              <a:t> in Akbar’s service. Akbar followed the same feudal policy toward the other Rajput chiefs. They were allowed to hold their ancestral territories, provided that they acknowledged Akbar as emperor, paid tribute, supplied troops when required, and concluded a marriage alliance with him. The emperor’s service was also opened to them and their sons, which offered financial rewards as well as </a:t>
            </a:r>
            <a:r>
              <a:rPr lang="en-US" dirty="0" err="1"/>
              <a:t>honour</a:t>
            </a:r>
            <a:r>
              <a:rPr lang="en-US" dirty="0"/>
              <a:t>. However, Akbar showed no mercy to those who refused to acknowledge his supremacy; after protracted fighting in </a:t>
            </a:r>
            <a:r>
              <a:rPr lang="en-US" dirty="0" err="1"/>
              <a:t>Mewar</a:t>
            </a:r>
            <a:r>
              <a:rPr lang="en-US" dirty="0"/>
              <a:t>, Akbar captured the historic fortress of </a:t>
            </a:r>
            <a:r>
              <a:rPr lang="en-US" dirty="0" err="1"/>
              <a:t>Chitor</a:t>
            </a:r>
            <a:r>
              <a:rPr lang="en-US" dirty="0"/>
              <a:t> (now </a:t>
            </a:r>
            <a:r>
              <a:rPr lang="en-US" dirty="0" err="1">
                <a:hlinkClick r:id="rId9"/>
              </a:rPr>
              <a:t>Chittaurgarh</a:t>
            </a:r>
            <a:r>
              <a:rPr lang="en-US" dirty="0"/>
              <a:t>) in 1568 and massacred its inhabitants.</a:t>
            </a:r>
          </a:p>
        </p:txBody>
      </p:sp>
      <p:pic>
        <p:nvPicPr>
          <p:cNvPr id="4" name="Picture 3"/>
          <p:cNvPicPr>
            <a:picLocks noChangeAspect="1"/>
          </p:cNvPicPr>
          <p:nvPr/>
        </p:nvPicPr>
        <p:blipFill>
          <a:blip r:embed="rId10"/>
          <a:stretch>
            <a:fillRect/>
          </a:stretch>
        </p:blipFill>
        <p:spPr>
          <a:xfrm>
            <a:off x="8604301" y="2160589"/>
            <a:ext cx="3442951" cy="3069502"/>
          </a:xfrm>
          <a:prstGeom prst="rect">
            <a:avLst/>
          </a:prstGeom>
        </p:spPr>
      </p:pic>
    </p:spTree>
    <p:extLst>
      <p:ext uri="{BB962C8B-B14F-4D97-AF65-F5344CB8AC3E}">
        <p14:creationId xmlns:p14="http://schemas.microsoft.com/office/powerpoint/2010/main" xmlns="" val="286043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6924"/>
          </a:xfrm>
        </p:spPr>
        <p:txBody>
          <a:bodyPr/>
          <a:lstStyle/>
          <a:p>
            <a:r>
              <a:rPr lang="en-US" dirty="0" smtClean="0"/>
              <a:t> ADMINISTRATIVE AND REVENUE REFORMS</a:t>
            </a:r>
            <a:endParaRPr lang="en-US" dirty="0"/>
          </a:p>
        </p:txBody>
      </p:sp>
      <p:sp>
        <p:nvSpPr>
          <p:cNvPr id="3" name="Content Placeholder 2"/>
          <p:cNvSpPr>
            <a:spLocks noGrp="1"/>
          </p:cNvSpPr>
          <p:nvPr>
            <p:ph idx="1"/>
          </p:nvPr>
        </p:nvSpPr>
        <p:spPr>
          <a:xfrm>
            <a:off x="677334" y="1326525"/>
            <a:ext cx="8596668" cy="5409126"/>
          </a:xfrm>
        </p:spPr>
        <p:txBody>
          <a:bodyPr>
            <a:normAutofit fontScale="85000" lnSpcReduction="20000"/>
          </a:bodyPr>
          <a:lstStyle/>
          <a:p>
            <a:r>
              <a:rPr lang="en-US" dirty="0"/>
              <a:t>Meanwhile, Akbar needed a way to maintain his status as a Muslim ruler while </a:t>
            </a:r>
            <a:r>
              <a:rPr lang="en-US" dirty="0">
                <a:hlinkClick r:id="rId2"/>
              </a:rPr>
              <a:t>eliciting</a:t>
            </a:r>
            <a:r>
              <a:rPr lang="en-US" dirty="0"/>
              <a:t> active support from his now predominantly non-Muslim subjects. In addition to annulling the </a:t>
            </a:r>
            <a:r>
              <a:rPr lang="en-US" i="1" dirty="0" err="1"/>
              <a:t>jizyah</a:t>
            </a:r>
            <a:r>
              <a:rPr lang="en-US" dirty="0"/>
              <a:t>, he abolished the practice of forcibly converting prisoners of war to </a:t>
            </a:r>
            <a:r>
              <a:rPr lang="en-US" dirty="0">
                <a:hlinkClick r:id="rId3"/>
              </a:rPr>
              <a:t>Islam</a:t>
            </a:r>
            <a:r>
              <a:rPr lang="en-US" dirty="0"/>
              <a:t> and encouraged Hindus as his principal confidants and policy makers. To legitimize his nonsectarian policies, he issued in 1579 a public edict (</a:t>
            </a:r>
            <a:r>
              <a:rPr lang="en-US" i="1" dirty="0" err="1"/>
              <a:t>maḥẓar</a:t>
            </a:r>
            <a:r>
              <a:rPr lang="en-US" dirty="0"/>
              <a:t>) declaring his right to be the supreme arbiter in Muslim religious matters—above the body of Muslim religious scholars and jurists, whom Akbar had come to consider as shallow. He had by then also undertaken a number of stern measures to reform the administration of religious grants, which were now available to learned and pious men of all religions, including </a:t>
            </a:r>
            <a:r>
              <a:rPr lang="en-US" dirty="0">
                <a:hlinkClick r:id="rId4"/>
              </a:rPr>
              <a:t>Hindu</a:t>
            </a:r>
            <a:r>
              <a:rPr lang="en-US" dirty="0"/>
              <a:t> </a:t>
            </a:r>
            <a:r>
              <a:rPr lang="en-US" dirty="0" err="1"/>
              <a:t>pandits</a:t>
            </a:r>
            <a:r>
              <a:rPr lang="en-US" dirty="0"/>
              <a:t>, </a:t>
            </a:r>
            <a:r>
              <a:rPr lang="en-US" dirty="0">
                <a:hlinkClick r:id="rId5"/>
              </a:rPr>
              <a:t>Jain</a:t>
            </a:r>
            <a:r>
              <a:rPr lang="en-US" dirty="0"/>
              <a:t> and </a:t>
            </a:r>
            <a:r>
              <a:rPr lang="en-US" dirty="0">
                <a:hlinkClick r:id="rId6"/>
              </a:rPr>
              <a:t>Christian</a:t>
            </a:r>
            <a:r>
              <a:rPr lang="en-US" dirty="0"/>
              <a:t> missionaries, and </a:t>
            </a:r>
            <a:r>
              <a:rPr lang="en-US" dirty="0" err="1">
                <a:hlinkClick r:id="rId7"/>
              </a:rPr>
              <a:t>Parsi</a:t>
            </a:r>
            <a:r>
              <a:rPr lang="en-US" dirty="0"/>
              <a:t> priests. The emperor created a new order commonly called the </a:t>
            </a:r>
            <a:r>
              <a:rPr lang="en-US" dirty="0" err="1">
                <a:hlinkClick r:id="rId8"/>
              </a:rPr>
              <a:t>Dīn</a:t>
            </a:r>
            <a:r>
              <a:rPr lang="en-US" dirty="0">
                <a:hlinkClick r:id="rId8"/>
              </a:rPr>
              <a:t>-e </a:t>
            </a:r>
            <a:r>
              <a:rPr lang="en-US" dirty="0" err="1">
                <a:hlinkClick r:id="rId8"/>
              </a:rPr>
              <a:t>Ilāhī</a:t>
            </a:r>
            <a:r>
              <a:rPr lang="en-US" dirty="0"/>
              <a:t> (“Divine Faith”), which was modeled on the Muslim mystical </a:t>
            </a:r>
            <a:r>
              <a:rPr lang="en-US" dirty="0">
                <a:hlinkClick r:id="rId9"/>
              </a:rPr>
              <a:t>Sufi</a:t>
            </a:r>
            <a:r>
              <a:rPr lang="en-US" dirty="0"/>
              <a:t> brotherhood but was devised with the object of forging the </a:t>
            </a:r>
            <a:r>
              <a:rPr lang="en-US" dirty="0">
                <a:hlinkClick r:id="rId10"/>
              </a:rPr>
              <a:t>diverse</a:t>
            </a:r>
            <a:r>
              <a:rPr lang="en-US" dirty="0"/>
              <a:t> groups in the service of the state into one </a:t>
            </a:r>
            <a:r>
              <a:rPr lang="en-US" dirty="0">
                <a:hlinkClick r:id="rId11"/>
              </a:rPr>
              <a:t>cohesive</a:t>
            </a:r>
            <a:r>
              <a:rPr lang="en-US" dirty="0"/>
              <a:t> political </a:t>
            </a:r>
            <a:r>
              <a:rPr lang="en-US" dirty="0">
                <a:hlinkClick r:id="rId12"/>
              </a:rPr>
              <a:t>community</a:t>
            </a:r>
            <a:r>
              <a:rPr lang="en-US" dirty="0" smtClean="0"/>
              <a:t>.</a:t>
            </a:r>
          </a:p>
          <a:p>
            <a:r>
              <a:rPr lang="en-US" dirty="0"/>
              <a:t>Other notable features of Akbar’s government included the streamlining of both military and civil administration. He consolidated military ranks into a standard system under his authority, and regular checks on rank holders (</a:t>
            </a:r>
            <a:r>
              <a:rPr lang="en-US" i="1" dirty="0" err="1">
                <a:hlinkClick r:id="rId13"/>
              </a:rPr>
              <a:t>manṣabdār</a:t>
            </a:r>
            <a:r>
              <a:rPr lang="en-US" dirty="0" err="1"/>
              <a:t>s</a:t>
            </a:r>
            <a:r>
              <a:rPr lang="en-US" dirty="0"/>
              <a:t>) ensured a reasonable correlation between their obligations and their income. He also seems to have instituted more efficient revenue </a:t>
            </a:r>
            <a:r>
              <a:rPr lang="en-US" dirty="0">
                <a:hlinkClick r:id="rId14"/>
              </a:rPr>
              <a:t>assessment</a:t>
            </a:r>
            <a:r>
              <a:rPr lang="en-US" dirty="0"/>
              <a:t> and collection in an effort to safeguard the peasants from excessive demands and the state from loss of </a:t>
            </a:r>
            <a:r>
              <a:rPr lang="en-US" dirty="0" smtClean="0"/>
              <a:t>money.</a:t>
            </a:r>
          </a:p>
          <a:p>
            <a:r>
              <a:rPr lang="en-US" dirty="0"/>
              <a:t>Toward the end of his reign, Akbar embarked on a fresh round of conquests. The </a:t>
            </a:r>
            <a:r>
              <a:rPr lang="en-US" dirty="0">
                <a:hlinkClick r:id="rId15"/>
              </a:rPr>
              <a:t>Kashmir</a:t>
            </a:r>
            <a:r>
              <a:rPr lang="en-US" dirty="0"/>
              <a:t> region was subjugated in 1586, </a:t>
            </a:r>
            <a:r>
              <a:rPr lang="en-US" dirty="0">
                <a:hlinkClick r:id="rId16"/>
              </a:rPr>
              <a:t>Sindh</a:t>
            </a:r>
            <a:r>
              <a:rPr lang="en-US" dirty="0"/>
              <a:t> in 1591, and </a:t>
            </a:r>
            <a:r>
              <a:rPr lang="en-US" dirty="0" err="1"/>
              <a:t>Kandahār</a:t>
            </a:r>
            <a:r>
              <a:rPr lang="en-US" dirty="0"/>
              <a:t> (Afghanistan) in 1595. Mughal troops now moved south of the </a:t>
            </a:r>
            <a:r>
              <a:rPr lang="en-US" dirty="0">
                <a:hlinkClick r:id="rId17"/>
              </a:rPr>
              <a:t>Vindhya Range</a:t>
            </a:r>
            <a:r>
              <a:rPr lang="en-US" dirty="0"/>
              <a:t> into the Deccan. By 1601 </a:t>
            </a:r>
            <a:r>
              <a:rPr lang="en-US" dirty="0" err="1"/>
              <a:t>Khandesh</a:t>
            </a:r>
            <a:r>
              <a:rPr lang="en-US" dirty="0"/>
              <a:t>, </a:t>
            </a:r>
            <a:r>
              <a:rPr lang="en-US" dirty="0">
                <a:hlinkClick r:id="rId18"/>
              </a:rPr>
              <a:t>Berar</a:t>
            </a:r>
            <a:r>
              <a:rPr lang="en-US" dirty="0"/>
              <a:t>, and part of </a:t>
            </a:r>
            <a:r>
              <a:rPr lang="en-US" dirty="0" err="1">
                <a:hlinkClick r:id="rId19"/>
              </a:rPr>
              <a:t>Ahmadnagar</a:t>
            </a:r>
            <a:r>
              <a:rPr lang="en-US" dirty="0"/>
              <a:t> had been added to Akbar’s empire. His last years were troubled by the rebellious </a:t>
            </a:r>
            <a:r>
              <a:rPr lang="en-US" dirty="0" err="1"/>
              <a:t>behaviour</a:t>
            </a:r>
            <a:r>
              <a:rPr lang="en-US" dirty="0"/>
              <a:t> of his son Prince </a:t>
            </a:r>
            <a:r>
              <a:rPr lang="en-US" dirty="0" err="1"/>
              <a:t>Salīm</a:t>
            </a:r>
            <a:r>
              <a:rPr lang="en-US" dirty="0"/>
              <a:t> (later the emperor </a:t>
            </a:r>
            <a:r>
              <a:rPr lang="en-US" dirty="0" err="1">
                <a:hlinkClick r:id="rId20"/>
              </a:rPr>
              <a:t>Jahāngīr</a:t>
            </a:r>
            <a:r>
              <a:rPr lang="en-US" dirty="0"/>
              <a:t>), who was eager for power.</a:t>
            </a:r>
          </a:p>
        </p:txBody>
      </p:sp>
    </p:spTree>
    <p:extLst>
      <p:ext uri="{BB962C8B-B14F-4D97-AF65-F5344CB8AC3E}">
        <p14:creationId xmlns:p14="http://schemas.microsoft.com/office/powerpoint/2010/main" xmlns="" val="329088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REFERENCES</a:t>
            </a:r>
            <a:endParaRPr lang="en-US" dirty="0"/>
          </a:p>
        </p:txBody>
      </p:sp>
      <p:sp>
        <p:nvSpPr>
          <p:cNvPr id="3" name="Content Placeholder 2"/>
          <p:cNvSpPr>
            <a:spLocks noGrp="1"/>
          </p:cNvSpPr>
          <p:nvPr>
            <p:ph idx="1"/>
          </p:nvPr>
        </p:nvSpPr>
        <p:spPr/>
        <p:txBody>
          <a:bodyPr/>
          <a:lstStyle/>
          <a:p>
            <a:r>
              <a:rPr lang="en-US" dirty="0">
                <a:hlinkClick r:id="rId2" tooltip="Akbar: Conquest and consolidation of the Empire: Part II – SELF STUDY HISTORY"/>
              </a:rPr>
              <a:t/>
            </a:r>
            <a:br>
              <a:rPr lang="en-US" dirty="0">
                <a:hlinkClick r:id="rId2" tooltip="Akbar: Conquest and consolidation of the Empire: Part II – SELF STUDY HISTORY"/>
              </a:rPr>
            </a:br>
            <a:r>
              <a:rPr lang="en-US" dirty="0">
                <a:hlinkClick r:id="rId2" tooltip="Akbar: Conquest and consolidation of the Empire: Part II – SELF STUDY HISTORY"/>
              </a:rPr>
              <a:t>Akbar: Conquest and consolidation of the Empire: Part II – SELF STUDY </a:t>
            </a:r>
            <a:r>
              <a:rPr lang="en-US" dirty="0" smtClean="0">
                <a:hlinkClick r:id="rId2" tooltip="Akbar: Conquest and consolidation of the Empire: Part II – SELF STUDY HISTORY"/>
              </a:rPr>
              <a:t>HISTORY</a:t>
            </a:r>
            <a:r>
              <a:rPr lang="en-US" dirty="0" smtClean="0"/>
              <a:t>selfstudyhistory.com</a:t>
            </a:r>
          </a:p>
          <a:p>
            <a:r>
              <a:rPr lang="en-US"/>
              <a:t/>
            </a:r>
            <a:br>
              <a:rPr lang="en-US"/>
            </a:br>
            <a:r>
              <a:rPr lang="en-US"/>
              <a:t>www.britannica.com</a:t>
            </a:r>
          </a:p>
        </p:txBody>
      </p:sp>
    </p:spTree>
    <p:extLst>
      <p:ext uri="{BB962C8B-B14F-4D97-AF65-F5344CB8AC3E}">
        <p14:creationId xmlns:p14="http://schemas.microsoft.com/office/powerpoint/2010/main" xmlns="" val="16214650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77</TotalTime>
  <Words>71</Words>
  <Application>Microsoft Office PowerPoint</Application>
  <PresentationFormat>Custom</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Facet</vt:lpstr>
      <vt:lpstr>B.A.(GENERAL)  2ND SEMESTER </vt:lpstr>
      <vt:lpstr>CONSOLIDATION OF MUGHAL RULE AND AKBAR – CONQUEST, ADMINISTRATIVE AND REVENUE REFORMS</vt:lpstr>
      <vt:lpstr>ADMINISTRATIVE AND REVENUE REFORMS</vt:lpstr>
      <vt:lpstr> ADMINISTRATIVE AND REVENUE REFORMS</vt:lpstr>
      <vt:lpstr>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B.A.(GENERAL)  2ND SEMESTER</dc:title>
  <dc:creator>Microsoft account</dc:creator>
  <cp:lastModifiedBy>win 7</cp:lastModifiedBy>
  <cp:revision>8</cp:revision>
  <dcterms:created xsi:type="dcterms:W3CDTF">2022-08-25T08:09:52Z</dcterms:created>
  <dcterms:modified xsi:type="dcterms:W3CDTF">2023-01-13T08:26:18Z</dcterms:modified>
</cp:coreProperties>
</file>